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0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171" autoAdjust="0"/>
  </p:normalViewPr>
  <p:slideViewPr>
    <p:cSldViewPr>
      <p:cViewPr varScale="1">
        <p:scale>
          <a:sx n="94" d="100"/>
          <a:sy n="94" d="100"/>
        </p:scale>
        <p:origin x="4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CDC22-F2DC-4C58-AE51-4212C2C0720C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D7C95-8310-475F-A23F-A6D6C45297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95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D7C95-8310-475F-A23F-A6D6C452977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916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D7C95-8310-475F-A23F-A6D6C452977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47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FD7C95-8310-475F-A23F-A6D6C452977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148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A27A-6155-4125-9C45-CDC154C52FE6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E8C6-3624-4CAF-8960-EC468EA7F6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A27A-6155-4125-9C45-CDC154C52FE6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E8C6-3624-4CAF-8960-EC468EA7F6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A27A-6155-4125-9C45-CDC154C52FE6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E8C6-3624-4CAF-8960-EC468EA7F6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A27A-6155-4125-9C45-CDC154C52FE6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E8C6-3624-4CAF-8960-EC468EA7F6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A27A-6155-4125-9C45-CDC154C52FE6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E8C6-3624-4CAF-8960-EC468EA7F6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A27A-6155-4125-9C45-CDC154C52FE6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E8C6-3624-4CAF-8960-EC468EA7F6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A27A-6155-4125-9C45-CDC154C52FE6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E8C6-3624-4CAF-8960-EC468EA7F6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A27A-6155-4125-9C45-CDC154C52FE6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E8C6-3624-4CAF-8960-EC468EA7F6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A27A-6155-4125-9C45-CDC154C52FE6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E8C6-3624-4CAF-8960-EC468EA7F6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A27A-6155-4125-9C45-CDC154C52FE6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E8C6-3624-4CAF-8960-EC468EA7F6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AA27A-6155-4125-9C45-CDC154C52FE6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5E8C6-3624-4CAF-8960-EC468EA7F6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AA27A-6155-4125-9C45-CDC154C52FE6}" type="datetimeFigureOut">
              <a:rPr lang="en-US" smtClean="0"/>
              <a:pPr/>
              <a:t>6/23/2014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5E8C6-3624-4CAF-8960-EC468EA7F6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Hotel Case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San Francisco Green Business Program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b="1" dirty="0" smtClean="0"/>
              <a:t>Galleria Park Hotel</a:t>
            </a:r>
          </a:p>
          <a:p>
            <a:pPr marL="0" indent="0">
              <a:buNone/>
            </a:pPr>
            <a:r>
              <a:rPr lang="en-US" sz="1200" dirty="0" smtClean="0"/>
              <a:t>191 Sutter Street, San Francisco</a:t>
            </a:r>
          </a:p>
          <a:p>
            <a:pPr marL="0" indent="0">
              <a:buNone/>
            </a:pPr>
            <a:r>
              <a:rPr lang="en-US" sz="1200" dirty="0" smtClean="0"/>
              <a:t>177 guest rooms | 99,000 sq ft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Nestled between San Francisco's Union Square and the Financial District, Galleria Park is a true urban oasis that fills a unique niche among boutique hotels with its distinct, inviting style.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smtClean="0"/>
              <a:t>As a recognized San Francisco Green Business, Galleria Park implemented many green initiatives that are both financially and environmentally beneficial.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b="1" u="sng" dirty="0" smtClean="0"/>
              <a:t>Highlights of Green Achievements</a:t>
            </a:r>
            <a:endParaRPr lang="en-US" sz="1200" b="1" u="sng" dirty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Energy Conservation:</a:t>
            </a:r>
          </a:p>
          <a:p>
            <a:pPr marL="0" indent="0"/>
            <a:r>
              <a:rPr lang="en-US" sz="1200" dirty="0"/>
              <a:t> </a:t>
            </a:r>
            <a:r>
              <a:rPr lang="en-US" sz="1200" dirty="0" smtClean="0"/>
              <a:t> Upgraded to CFLs, LEDs and T8 lamps in guest rooms and common areas with rebates of over $20,000</a:t>
            </a:r>
          </a:p>
          <a:p>
            <a:pPr marL="0" indent="0"/>
            <a:r>
              <a:rPr lang="en-US" sz="1200" dirty="0"/>
              <a:t> </a:t>
            </a:r>
            <a:r>
              <a:rPr lang="en-US" sz="1200" dirty="0" smtClean="0"/>
              <a:t> Purchasing ENERGY STAR air conditioners and refrigerators to replace old appliances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smtClean="0"/>
              <a:t>Waste Reduction:</a:t>
            </a:r>
          </a:p>
          <a:p>
            <a:pPr marL="0" indent="0"/>
            <a:r>
              <a:rPr lang="en-US" sz="1200" dirty="0"/>
              <a:t> </a:t>
            </a:r>
            <a:r>
              <a:rPr lang="en-US" sz="1200" dirty="0" smtClean="0"/>
              <a:t> Uses recycled paper products, such as toilet paper, paper towels, paper pads, and marketing collateral</a:t>
            </a:r>
          </a:p>
          <a:p>
            <a:pPr marL="0" indent="0"/>
            <a:r>
              <a:rPr lang="en-US" sz="1200" dirty="0"/>
              <a:t> </a:t>
            </a:r>
            <a:r>
              <a:rPr lang="en-US" sz="1200" dirty="0" smtClean="0"/>
              <a:t> Provides in-room recycling and trains staff to sort waste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 smtClean="0"/>
              <a:t>Water Conservation:</a:t>
            </a:r>
          </a:p>
          <a:p>
            <a:pPr marL="0" indent="0"/>
            <a:r>
              <a:rPr lang="en-US" sz="1200" dirty="0" smtClean="0"/>
              <a:t>  Instituted “Green Dreams” bed linen and towel reuse program</a:t>
            </a:r>
          </a:p>
          <a:p>
            <a:pPr marL="0" indent="0"/>
            <a:r>
              <a:rPr lang="en-US" sz="1200" dirty="0"/>
              <a:t> </a:t>
            </a:r>
            <a:r>
              <a:rPr lang="en-US" sz="1200" dirty="0" smtClean="0"/>
              <a:t> Upgraded all water fixtures to low flow toilets, faucets, and showerheads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Pollution Prevention:</a:t>
            </a:r>
            <a:endParaRPr lang="en-US" sz="1200" dirty="0"/>
          </a:p>
          <a:p>
            <a:pPr marL="0" indent="0"/>
            <a:r>
              <a:rPr lang="en-US" sz="1200" dirty="0" smtClean="0"/>
              <a:t>  Switched to low-toxic cleaning products that the staff now prefer</a:t>
            </a:r>
          </a:p>
          <a:p>
            <a:pPr marL="0" indent="0"/>
            <a:r>
              <a:rPr lang="en-US" sz="1200" dirty="0" smtClean="0"/>
              <a:t>  Changed to environmentally friendly garment cleaner that provides wet cleaning</a:t>
            </a:r>
          </a:p>
          <a:p>
            <a:pPr marL="0" indent="0"/>
            <a:r>
              <a:rPr lang="en-US" sz="1200" dirty="0"/>
              <a:t> </a:t>
            </a:r>
            <a:r>
              <a:rPr lang="en-US" sz="1200" dirty="0" smtClean="0"/>
              <a:t> Offers pre-tax deductions for employee commuter expenses to encourage use of public transit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1000" y="541020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30000" dirty="0" smtClean="0"/>
              <a:t>1</a:t>
            </a:r>
            <a:r>
              <a:rPr lang="en-US" sz="1200" dirty="0" smtClean="0"/>
              <a:t>Cost savings based on 2010 rates for energy ($0.169/kWh), waste ($0.94/lbs) and water ($0.00519/gal).</a:t>
            </a:r>
          </a:p>
          <a:p>
            <a:r>
              <a:rPr lang="en-US" sz="1200" baseline="30000" dirty="0" smtClean="0"/>
              <a:t>2</a:t>
            </a:r>
            <a:r>
              <a:rPr lang="en-US" sz="1200" dirty="0" smtClean="0"/>
              <a:t>Waste costs saved based on </a:t>
            </a:r>
            <a:r>
              <a:rPr lang="en-US" sz="1200" i="1" dirty="0" smtClean="0"/>
              <a:t>total </a:t>
            </a:r>
            <a:r>
              <a:rPr lang="en-US" sz="1200" dirty="0" smtClean="0"/>
              <a:t>potential</a:t>
            </a:r>
            <a:r>
              <a:rPr lang="en-US" sz="1200" i="1" dirty="0" smtClean="0"/>
              <a:t> </a:t>
            </a:r>
            <a:r>
              <a:rPr lang="en-US" sz="1200" dirty="0" smtClean="0"/>
              <a:t>savings from recycling and composting.</a:t>
            </a:r>
          </a:p>
          <a:p>
            <a:r>
              <a:rPr lang="en-US" sz="1200" baseline="30000" dirty="0" smtClean="0"/>
              <a:t>3</a:t>
            </a:r>
            <a:r>
              <a:rPr lang="en-US" sz="1200" dirty="0" smtClean="0"/>
              <a:t>Includes greenhouse gas reductions from energy, fuel, waste diversion, water, and environmentally preferable purchasing.</a:t>
            </a:r>
          </a:p>
          <a:p>
            <a:endParaRPr lang="en-US" sz="1200" dirty="0" smtClean="0"/>
          </a:p>
          <a:p>
            <a:r>
              <a:rPr lang="en-US" sz="1200" dirty="0" smtClean="0"/>
              <a:t>Source: 2011 The Benefits of the Green Business Program: Quantifying the environmental, social and economic benefits of greening the workplace. San Francisco Department of the Environment, </a:t>
            </a:r>
            <a:r>
              <a:rPr lang="en-US" sz="1200" dirty="0" err="1" smtClean="0"/>
              <a:t>Soo</a:t>
            </a:r>
            <a:r>
              <a:rPr lang="en-US" sz="1200" dirty="0" smtClean="0"/>
              <a:t> </a:t>
            </a:r>
            <a:r>
              <a:rPr lang="en-US" sz="1200" dirty="0" err="1" smtClean="0"/>
              <a:t>Haylett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265093"/>
            <a:ext cx="157998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Galleria Park Hotel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b="1" u="sng" dirty="0" smtClean="0"/>
              <a:t>Results</a:t>
            </a:r>
            <a:endParaRPr lang="en-US" sz="1400" b="1" u="sng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1447800"/>
          <a:ext cx="4648201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9631"/>
                <a:gridCol w="944885"/>
                <a:gridCol w="944885"/>
                <a:gridCol w="1828800"/>
              </a:tblGrid>
              <a:tr h="283029"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j-lt"/>
                        </a:rPr>
                        <a:t>Resources Reduced and Saved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j-lt"/>
                        </a:rPr>
                        <a:t>Operational Costs Saved </a:t>
                      </a:r>
                      <a:r>
                        <a:rPr lang="en-US" sz="1400" baseline="30000" dirty="0" smtClean="0">
                          <a:latin typeface="+mj-lt"/>
                        </a:rPr>
                        <a:t>1</a:t>
                      </a:r>
                      <a:endParaRPr lang="en-US" sz="1400" baseline="30000" dirty="0">
                        <a:latin typeface="+mj-lt"/>
                      </a:endParaRPr>
                    </a:p>
                  </a:txBody>
                  <a:tcPr/>
                </a:tc>
              </a:tr>
              <a:tr h="261257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Energy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222,458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kWh/yr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$37,595/yr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</a:tr>
              <a:tr h="261257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Waste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442,291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lbs/yr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$415,754/yr </a:t>
                      </a:r>
                      <a:r>
                        <a:rPr lang="en-US" sz="1400" b="0" i="0" u="none" strike="noStrike" kern="1200" baseline="300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</a:tr>
              <a:tr h="261257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+mj-lt"/>
                        </a:rPr>
                        <a:t>Water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j-lt"/>
                        </a:rPr>
                        <a:t>539,681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gallons/yr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$2,806/yr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1000" y="3429000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Total Greenhouse Gas Emissions (CO2) Reduced = 613,883 lbs/yr </a:t>
            </a:r>
            <a:r>
              <a:rPr lang="en-US" sz="1400" b="1" baseline="30000" dirty="0" smtClean="0"/>
              <a:t>3</a:t>
            </a:r>
          </a:p>
          <a:p>
            <a:endParaRPr lang="en-US" sz="1400" b="1" dirty="0" smtClean="0"/>
          </a:p>
          <a:p>
            <a:r>
              <a:rPr lang="en-US" sz="1400" dirty="0" smtClean="0"/>
              <a:t>These initiatives also reduced hazardous waste by 15,292 gallons/yr, fuel by 13,050 gallons/yr, and grease waste by 2,400 gallons/yr.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5791200" y="2782669"/>
            <a:ext cx="274320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Note to Mark: We would like to line up the units in this column to make it clear they are different for each measure.</a:t>
            </a:r>
            <a:endParaRPr lang="en-US" sz="1200" b="1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286000" y="3124200"/>
            <a:ext cx="3505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286000" y="28956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838200" y="685800"/>
          <a:ext cx="91440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Package" showAsIcon="1" r:id="rId3" imgW="914400" imgH="714240" progId="Package">
                  <p:embed/>
                </p:oleObj>
              </mc:Choice>
              <mc:Fallback>
                <p:oleObj name="Package" showAsIcon="1" r:id="rId3" imgW="914400" imgH="714240" progId="Package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685800"/>
                        <a:ext cx="91440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838200" y="1524000"/>
          <a:ext cx="91440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Package" showAsIcon="1" r:id="rId5" imgW="914400" imgH="714240" progId="Package">
                  <p:embed/>
                </p:oleObj>
              </mc:Choice>
              <mc:Fallback>
                <p:oleObj name="Package" showAsIcon="1" r:id="rId5" imgW="914400" imgH="714240" progId="Package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524000"/>
                        <a:ext cx="914400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 Case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Hotel Monaco</a:t>
            </a:r>
          </a:p>
          <a:p>
            <a:pPr lvl="1"/>
            <a:r>
              <a:rPr lang="en-US" sz="1800" dirty="0" smtClean="0"/>
              <a:t>Reached 80% diversion from landfill with annual savings of $120,000 by eliminating disposables in cafeteria and bottled water, instituting in-room recycling, and having dedicated staff sort waste internally</a:t>
            </a:r>
          </a:p>
          <a:p>
            <a:pPr lvl="1"/>
            <a:endParaRPr lang="en-US" sz="1800" dirty="0" smtClean="0"/>
          </a:p>
          <a:p>
            <a:r>
              <a:rPr lang="en-US" sz="2000" dirty="0" smtClean="0"/>
              <a:t>Marriott Marquis</a:t>
            </a:r>
          </a:p>
          <a:p>
            <a:pPr lvl="1"/>
            <a:r>
              <a:rPr lang="en-US" sz="1800" dirty="0" smtClean="0"/>
              <a:t>Replaced 1,500 inefficient toilets with high efficiency toilets (1.28 </a:t>
            </a:r>
            <a:r>
              <a:rPr lang="en-US" sz="1800" dirty="0" err="1" smtClean="0"/>
              <a:t>gpf</a:t>
            </a:r>
            <a:r>
              <a:rPr lang="en-US" sz="1800" dirty="0" smtClean="0"/>
              <a:t>) with rebates of over $170,000, resulting in a reduction of 22% of total onsite water use and significantly reduced water and waste water costs</a:t>
            </a:r>
          </a:p>
          <a:p>
            <a:pPr lvl="1"/>
            <a:endParaRPr lang="en-US" sz="1800" dirty="0" smtClean="0"/>
          </a:p>
          <a:p>
            <a:r>
              <a:rPr lang="en-US" sz="2000" dirty="0" smtClean="0"/>
              <a:t>Hotel Nikko</a:t>
            </a:r>
          </a:p>
          <a:p>
            <a:pPr lvl="1"/>
            <a:r>
              <a:rPr lang="en-US" sz="1800" dirty="0" smtClean="0"/>
              <a:t>Replaced incandescent lights and MR-16 lamps with 2,270 CFLs in guestrooms, elevators and escalators. Replaced 30 T12 fluorescent lights with T8s in swimming pool area. Saving over $83,000 annually with a rebate of over $27,000 and a payback of less than one month.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</TotalTime>
  <Words>526</Words>
  <Application>Microsoft Office PowerPoint</Application>
  <PresentationFormat>On-screen Show (4:3)</PresentationFormat>
  <Paragraphs>67</Paragraphs>
  <Slides>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Office Theme</vt:lpstr>
      <vt:lpstr>Package</vt:lpstr>
      <vt:lpstr>Hotel Case Study</vt:lpstr>
      <vt:lpstr>PowerPoint Presentation</vt:lpstr>
      <vt:lpstr>PowerPoint Presentation</vt:lpstr>
      <vt:lpstr>PowerPoint Presentation</vt:lpstr>
      <vt:lpstr>Mini Case Studies</vt:lpstr>
    </vt:vector>
  </TitlesOfParts>
  <Company>Department of the Environment - CCSF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Wendy Yeung</dc:creator>
  <cp:lastModifiedBy>DWalden</cp:lastModifiedBy>
  <cp:revision>48</cp:revision>
  <dcterms:created xsi:type="dcterms:W3CDTF">2013-07-18T21:38:44Z</dcterms:created>
  <dcterms:modified xsi:type="dcterms:W3CDTF">2014-06-23T15:58:04Z</dcterms:modified>
</cp:coreProperties>
</file>