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29"/>
  </p:notesMasterIdLst>
  <p:handoutMasterIdLst>
    <p:handoutMasterId r:id="rId30"/>
  </p:handoutMasterIdLst>
  <p:sldIdLst>
    <p:sldId id="318" r:id="rId2"/>
    <p:sldId id="271" r:id="rId3"/>
    <p:sldId id="295" r:id="rId4"/>
    <p:sldId id="316" r:id="rId5"/>
    <p:sldId id="314" r:id="rId6"/>
    <p:sldId id="306" r:id="rId7"/>
    <p:sldId id="275" r:id="rId8"/>
    <p:sldId id="266" r:id="rId9"/>
    <p:sldId id="293" r:id="rId10"/>
    <p:sldId id="262" r:id="rId11"/>
    <p:sldId id="289" r:id="rId12"/>
    <p:sldId id="300" r:id="rId13"/>
    <p:sldId id="313" r:id="rId14"/>
    <p:sldId id="290" r:id="rId15"/>
    <p:sldId id="287" r:id="rId16"/>
    <p:sldId id="304" r:id="rId17"/>
    <p:sldId id="297" r:id="rId18"/>
    <p:sldId id="303" r:id="rId19"/>
    <p:sldId id="269" r:id="rId20"/>
    <p:sldId id="319" r:id="rId21"/>
    <p:sldId id="308" r:id="rId22"/>
    <p:sldId id="315" r:id="rId23"/>
    <p:sldId id="280" r:id="rId24"/>
    <p:sldId id="309" r:id="rId25"/>
    <p:sldId id="310" r:id="rId26"/>
    <p:sldId id="311" r:id="rId27"/>
    <p:sldId id="312" r:id="rId2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6" autoAdjust="0"/>
    <p:restoredTop sz="92652" autoAdjust="0"/>
  </p:normalViewPr>
  <p:slideViewPr>
    <p:cSldViewPr>
      <p:cViewPr varScale="1">
        <p:scale>
          <a:sx n="91" d="100"/>
          <a:sy n="91" d="100"/>
        </p:scale>
        <p:origin x="90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91973118744794"/>
          <c:y val="4.4108021653543383E-2"/>
          <c:w val="0.74087609241152674"/>
          <c:h val="0.828693610564306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</c:v>
                </c:pt>
              </c:strCache>
            </c:strRef>
          </c:tx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2010</c:v>
                </c:pt>
                <c:pt idx="1">
                  <c:v>2012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287</c:v>
                </c:pt>
                <c:pt idx="1">
                  <c:v>54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</c:v>
                </c:pt>
              </c:strCache>
            </c:strRef>
          </c:tx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2010</c:v>
                </c:pt>
                <c:pt idx="1">
                  <c:v>2012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249</c:v>
                </c:pt>
                <c:pt idx="1">
                  <c:v>52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</c:v>
                </c:pt>
              </c:strCache>
            </c:strRef>
          </c:tx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2010</c:v>
                </c:pt>
                <c:pt idx="1">
                  <c:v>2012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234</c:v>
                </c:pt>
                <c:pt idx="1">
                  <c:v>49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Apr</c:v>
                </c:pt>
              </c:strCache>
            </c:strRef>
          </c:tx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2010</c:v>
                </c:pt>
                <c:pt idx="1">
                  <c:v>2012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228</c:v>
                </c:pt>
                <c:pt idx="1">
                  <c:v>38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May</c:v>
                </c:pt>
              </c:strCache>
            </c:strRef>
          </c:tx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2010</c:v>
                </c:pt>
                <c:pt idx="1">
                  <c:v>2012</c:v>
                </c:pt>
              </c:numCache>
            </c:numRef>
          </c:cat>
          <c:val>
            <c:numRef>
              <c:f>Sheet1!$F$2:$F$3</c:f>
              <c:numCache>
                <c:formatCode>General</c:formatCode>
                <c:ptCount val="2"/>
                <c:pt idx="0">
                  <c:v>201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0822928"/>
        <c:axId val="190824608"/>
        <c:axId val="0"/>
      </c:bar3DChart>
      <c:catAx>
        <c:axId val="190822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0824608"/>
        <c:crosses val="autoZero"/>
        <c:auto val="1"/>
        <c:lblAlgn val="ctr"/>
        <c:lblOffset val="100"/>
        <c:noMultiLvlLbl val="0"/>
      </c:catAx>
      <c:valAx>
        <c:axId val="190824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822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513281993596959"/>
          <c:y val="0.3199464812992136"/>
          <c:w val="0.12486718006403054"/>
          <c:h val="0.3601070374015747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81321084864391"/>
          <c:y val="3.0381889763779583E-2"/>
          <c:w val="0.55829323417906163"/>
          <c:h val="0.817273184601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287581</c:v>
                </c:pt>
                <c:pt idx="1">
                  <c:v>154590</c:v>
                </c:pt>
                <c:pt idx="2">
                  <c:v>89057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249426</c:v>
                </c:pt>
                <c:pt idx="1">
                  <c:v>116957</c:v>
                </c:pt>
                <c:pt idx="2">
                  <c:v>77208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234404</c:v>
                </c:pt>
                <c:pt idx="1">
                  <c:v>173047</c:v>
                </c:pt>
                <c:pt idx="2">
                  <c:v>82874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Apr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222174</c:v>
                </c:pt>
                <c:pt idx="1">
                  <c:v>84290</c:v>
                </c:pt>
                <c:pt idx="2">
                  <c:v>63839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May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200778</c:v>
                </c:pt>
                <c:pt idx="1">
                  <c:v>62162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June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158379</c:v>
                </c:pt>
                <c:pt idx="1">
                  <c:v>62515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July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Sheet1!$H$2:$H$4</c:f>
              <c:numCache>
                <c:formatCode>General</c:formatCode>
                <c:ptCount val="3"/>
                <c:pt idx="0">
                  <c:v>85926</c:v>
                </c:pt>
                <c:pt idx="1">
                  <c:v>62706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August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Sheet1!$I$2:$I$4</c:f>
              <c:numCache>
                <c:formatCode>General</c:formatCode>
                <c:ptCount val="3"/>
                <c:pt idx="0">
                  <c:v>62356</c:v>
                </c:pt>
                <c:pt idx="1">
                  <c:v>54596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September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Sheet1!$J$2:$J$4</c:f>
              <c:numCache>
                <c:formatCode>General</c:formatCode>
                <c:ptCount val="3"/>
                <c:pt idx="0">
                  <c:v>61479</c:v>
                </c:pt>
                <c:pt idx="1">
                  <c:v>56188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October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Sheet1!$K$2:$K$4</c:f>
              <c:numCache>
                <c:formatCode>General</c:formatCode>
                <c:ptCount val="3"/>
                <c:pt idx="0">
                  <c:v>62840</c:v>
                </c:pt>
                <c:pt idx="1">
                  <c:v>59242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November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Sheet1!$L$2:$L$4</c:f>
              <c:numCache>
                <c:formatCode>General</c:formatCode>
                <c:ptCount val="3"/>
                <c:pt idx="0">
                  <c:v>72420</c:v>
                </c:pt>
                <c:pt idx="1">
                  <c:v>58420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December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Sheet1!$M$2:$M$4</c:f>
              <c:numCache>
                <c:formatCode>General</c:formatCode>
                <c:ptCount val="3"/>
                <c:pt idx="0">
                  <c:v>80013</c:v>
                </c:pt>
                <c:pt idx="1">
                  <c:v>73587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2142512"/>
        <c:axId val="192143072"/>
        <c:axId val="0"/>
      </c:bar3DChart>
      <c:catAx>
        <c:axId val="19214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2143072"/>
        <c:crosses val="autoZero"/>
        <c:auto val="1"/>
        <c:lblAlgn val="ctr"/>
        <c:lblOffset val="100"/>
        <c:noMultiLvlLbl val="0"/>
      </c:catAx>
      <c:valAx>
        <c:axId val="192143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2142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FF0000"/>
          </a:solidFill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0.80769</cdr:x>
      <cdr:y>0.24244</cdr:y>
    </cdr:from>
    <cdr:to>
      <cdr:x>1</cdr:x>
      <cdr:y>0.32304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00600" y="1146176"/>
          <a:ext cx="1143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0.03297</cdr:x>
      <cdr:y>0</cdr:y>
    </cdr:from>
    <cdr:to>
      <cdr:x>0.13187</cdr:x>
      <cdr:y>0.04688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6186" y="0"/>
          <a:ext cx="738554" cy="250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$ K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0.28049</cdr:x>
      <cdr:y>0.04903</cdr:y>
    </cdr:from>
    <cdr:to>
      <cdr:x>0.47561</cdr:x>
      <cdr:y>0.19409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52600" y="231776"/>
          <a:ext cx="12192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0.05556</cdr:x>
      <cdr:y>0.03333</cdr:y>
    </cdr:from>
    <cdr:to>
      <cdr:x>0.18889</cdr:x>
      <cdr:y>0.23333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" y="152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0.37778</cdr:x>
      <cdr:y>0.1</cdr:y>
    </cdr:from>
    <cdr:to>
      <cdr:x>0.6</cdr:x>
      <cdr:y>0.16667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0800" y="457200"/>
          <a:ext cx="1524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Therms used</a:t>
          </a:r>
          <a:endParaRPr lang="en-US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r>
              <a:rPr lang="en-US" dirty="0" smtClean="0"/>
              <a:t>Peppermill Renewable Energy Program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A2936C0-DFF4-4D90-93B3-9E028ABDDA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7667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smtClean="0"/>
            </a:lvl1pPr>
          </a:lstStyle>
          <a:p>
            <a:pPr>
              <a:defRPr/>
            </a:pPr>
            <a:r>
              <a:rPr lang="en-US" dirty="0" smtClean="0"/>
              <a:t>Peppermill Renewable Energy Program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fld id="{6AC35403-464B-4053-AC75-D836437C16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4025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C35403-464B-4053-AC75-D836437C16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Peppermill Renewable Energy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1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Peppermill Renewable Energy Program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C35403-464B-4053-AC75-D836437C165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4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00FE246-C2E5-4193-BCF6-4778CADB19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C8A6F9-F9F4-4E61-BA73-CC9866FF2E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E195801-1C25-4AC4-9F8D-C5D396B8C8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D7CFC-D6E7-4998-AF9D-A86E510639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E322-D05E-4FCD-9037-915BDD667F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ECFD4-DF5C-41C2-BD9C-3ABA34FE97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B205E8-91BF-4C15-B0F2-EBC8E3C863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182A4E1-7D14-476A-9392-A431EC7BDD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EC35C9D-FD21-4F8B-AFD2-668803F9D7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6448730-B706-42B1-A32F-883FE81679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D42E8AC-A725-49C9-91A5-2639FE9B51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A471BD-B07D-43F6-BE5C-AC7B88F4B5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67AF1E-2DEB-4B3F-AB2D-472EF962B4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9B570B-3AA8-4859-802D-D0BAB68D35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A3D36C2C-CEF1-4F6F-A2E2-DC666B7A20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Microsoft_PowerPoint_97-2003_Presentation1.pp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5175" cy="685800"/>
          </a:xfrm>
        </p:spPr>
        <p:txBody>
          <a:bodyPr>
            <a:normAutofit/>
          </a:bodyPr>
          <a:lstStyle/>
          <a:p>
            <a:r>
              <a:rPr lang="en-US" sz="3200" b="0" dirty="0" smtClean="0"/>
              <a:t>Peppermill Renewable Energy Program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524000"/>
            <a:ext cx="4384675" cy="4572000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Geothermal</a:t>
            </a:r>
          </a:p>
          <a:p>
            <a:endParaRPr lang="en-US" dirty="0" smtClean="0"/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 smtClean="0"/>
              <a:t>One of the Greatest Renewable Energy’s Available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q"/>
            </a:pPr>
            <a:r>
              <a:rPr lang="en-US" dirty="0" smtClean="0"/>
              <a:t>Review Peppermill’s Geothermal Story</a:t>
            </a:r>
            <a:endParaRPr lang="en-US" dirty="0"/>
          </a:p>
        </p:txBody>
      </p:sp>
      <p:pic>
        <p:nvPicPr>
          <p:cNvPr id="5" name="Picture 7" descr="geothermal Open Pip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447800"/>
            <a:ext cx="3810000" cy="464820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385175" cy="761999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600200"/>
            <a:ext cx="44196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2000" b="1" u="sng" dirty="0" smtClean="0"/>
              <a:t>Expansion Tanks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b="1" u="sng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2000" dirty="0" smtClean="0"/>
              <a:t>Stores domestic water heated by Geothermal		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2000" dirty="0" smtClean="0"/>
              <a:t>Heats Tuscan Tower domestic hot water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dirty="0" smtClean="0"/>
              <a:t>12 – 1,000 gallon holding tanks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dirty="0" smtClean="0"/>
              <a:t>127 degree water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dirty="0" smtClean="0"/>
              <a:t>Supplies hot water to showers &amp; bathrooms 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</a:t>
            </a:r>
          </a:p>
        </p:txBody>
      </p:sp>
      <p:pic>
        <p:nvPicPr>
          <p:cNvPr id="12292" name="Picture 6" descr="steam 02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625" y="1600200"/>
            <a:ext cx="3856374" cy="4495800"/>
          </a:xfr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6699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7475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143000"/>
            <a:ext cx="4232275" cy="4419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u="sng" dirty="0" smtClean="0"/>
              <a:t>New Production Well - #8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b="1" u="sng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200" dirty="0" smtClean="0"/>
              <a:t>Ensign Drilling Co.		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200" dirty="0" smtClean="0"/>
              <a:t>28 days to drill			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200" dirty="0" smtClean="0"/>
              <a:t>24/7 Operation			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200" dirty="0" smtClean="0"/>
              <a:t>South Central Plant Lot 		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200" dirty="0" smtClean="0"/>
              <a:t>Sound Barrier Walls					</a:t>
            </a:r>
            <a:r>
              <a:rPr lang="en-US" sz="1800" dirty="0" smtClean="0"/>
              <a:t>	- Noise concerns			- Neighbors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400" dirty="0" smtClean="0"/>
              <a:t> </a:t>
            </a:r>
          </a:p>
        </p:txBody>
      </p:sp>
      <p:pic>
        <p:nvPicPr>
          <p:cNvPr id="14340" name="Picture 4" descr="Ensign Well 8 Nighti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0" y="914400"/>
            <a:ext cx="3657600" cy="2247900"/>
          </a:xfr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29400" y="3657600"/>
            <a:ext cx="2216150" cy="24384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31745" name="Object 1"/>
          <p:cNvGraphicFramePr>
            <a:graphicFrameLocks noChangeAspect="1"/>
          </p:cNvGraphicFramePr>
          <p:nvPr/>
        </p:nvGraphicFramePr>
        <p:xfrm>
          <a:off x="4876800" y="3124200"/>
          <a:ext cx="3733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Acrobat Document" r:id="rId4" imgW="15795000" imgH="20072520" progId="AcroExch.Document.7">
                  <p:embed/>
                </p:oleObj>
              </mc:Choice>
              <mc:Fallback>
                <p:oleObj name="Acrobat Document" r:id="rId4" imgW="15795000" imgH="20072520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124200"/>
                        <a:ext cx="37338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02920" y="228600"/>
            <a:ext cx="818388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0" dirty="0" smtClean="0"/>
              <a:t>Peppermill </a:t>
            </a:r>
            <a:r>
              <a:rPr lang="en-US" b="0" dirty="0" smtClean="0"/>
              <a:t>Renewable Energy </a:t>
            </a:r>
            <a:r>
              <a:rPr lang="en-US" sz="3600" b="0" dirty="0" smtClean="0"/>
              <a:t>Program</a:t>
            </a:r>
          </a:p>
        </p:txBody>
      </p:sp>
      <p:pic>
        <p:nvPicPr>
          <p:cNvPr id="16392" name="Picture 4" descr="Geo SIte - Ensign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066800"/>
            <a:ext cx="3733800" cy="2514600"/>
          </a:xfrm>
          <a:noFill/>
        </p:spPr>
      </p:pic>
      <p:sp>
        <p:nvSpPr>
          <p:cNvPr id="99333" name="Rectangle 5"/>
          <p:cNvSpPr>
            <a:spLocks noGrp="1" noRot="1" noChangeArrowheads="1"/>
          </p:cNvSpPr>
          <p:nvPr>
            <p:ph sz="half" idx="2"/>
          </p:nvPr>
        </p:nvSpPr>
        <p:spPr>
          <a:xfrm>
            <a:off x="304800" y="1371600"/>
            <a:ext cx="4460875" cy="46482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u="sng" dirty="0" smtClean="0"/>
              <a:t>New Production Well - #8</a:t>
            </a:r>
            <a:r>
              <a:rPr lang="en-US" dirty="0" smtClean="0"/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 smtClean="0"/>
              <a:t>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dirty="0" smtClean="0"/>
              <a:t> 4,421’ Vertical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dirty="0" smtClean="0"/>
              <a:t> 9 5/8” Well Casing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dirty="0" smtClean="0"/>
              <a:t> Flows Artesian @ 38 psig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dirty="0" smtClean="0"/>
              <a:t> Produces 1,500 GPM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dirty="0" smtClean="0"/>
              <a:t> 174 degree fluids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dirty="0" smtClean="0"/>
              <a:t> Provides 100% campus heat load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16389" name="Picture 7" descr="Well 8(5) -- 6-8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381000"/>
            <a:ext cx="8537575" cy="9144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600" b="0" dirty="0" smtClean="0"/>
              <a:t>Peppermill Renewabl</a:t>
            </a:r>
            <a:r>
              <a:rPr lang="en-US" b="0" dirty="0" smtClean="0"/>
              <a:t>e Energy</a:t>
            </a:r>
            <a:r>
              <a:rPr lang="en-US" sz="3600" b="0" dirty="0" smtClean="0"/>
              <a:t> Program</a:t>
            </a:r>
          </a:p>
        </p:txBody>
      </p:sp>
      <p:sp>
        <p:nvSpPr>
          <p:cNvPr id="5734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524000"/>
            <a:ext cx="4495800" cy="4572000"/>
          </a:xfrm>
          <a:noFill/>
          <a:ln/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effectLst/>
              </a:rPr>
              <a:t>Trenching Operations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effectLst/>
              </a:rPr>
              <a:t>PW #8 to IW #9 piping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effectLst/>
              </a:rPr>
              <a:t>1,500’ of new 10” piping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effectLst/>
              </a:rPr>
              <a:t>Schedule 80, black steel, seamless – 1,070 p.s.i.g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effectLst/>
              </a:rPr>
              <a:t>Communication and power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effectLst/>
              </a:rPr>
              <a:t>Traffic control, noise, storm drain protection.</a:t>
            </a:r>
          </a:p>
          <a:p>
            <a:endParaRPr lang="en-US" sz="2400" dirty="0" smtClean="0">
              <a:effectLst/>
            </a:endParaRPr>
          </a:p>
          <a:p>
            <a:endParaRPr lang="en-US" sz="2400" dirty="0" smtClean="0">
              <a:effectLst/>
            </a:endParaRPr>
          </a:p>
          <a:p>
            <a:endParaRPr lang="en-US" sz="2400" dirty="0" smtClean="0">
              <a:effectLst/>
            </a:endParaRPr>
          </a:p>
        </p:txBody>
      </p:sp>
      <p:pic>
        <p:nvPicPr>
          <p:cNvPr id="57353" name="Picture 13" descr="AS Pipelines - Central Plant Parking Lot 3 (Medium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5105400" y="3886200"/>
            <a:ext cx="3581400" cy="2438400"/>
          </a:xfrm>
          <a:noFill/>
          <a:ln/>
        </p:spPr>
      </p:pic>
      <p:pic>
        <p:nvPicPr>
          <p:cNvPr id="7" name="Picture 7" descr="DSCN2754 (Medium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5814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385175" cy="685799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676400"/>
            <a:ext cx="4233863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/>
              <a:t>Reinjection Piping</a:t>
            </a:r>
            <a:r>
              <a:rPr lang="en-US" sz="2800" b="1" u="sng" dirty="0" smtClean="0"/>
              <a:t> 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smtClean="0"/>
              <a:t>Engineering Challenges		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smtClean="0"/>
              <a:t>Pipe fabricated through Hotel Tower corridor’s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smtClean="0"/>
              <a:t>Connects Production Well #8 to Injection Well #9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</p:txBody>
      </p:sp>
      <p:pic>
        <p:nvPicPr>
          <p:cNvPr id="19460" name="Picture 4" descr="DSC0014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18075" y="1828800"/>
            <a:ext cx="3768725" cy="4114800"/>
          </a:xfr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46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0" dirty="0" smtClean="0"/>
              <a:t>Peppermill Renewable Energy Program</a:t>
            </a:r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219200"/>
            <a:ext cx="3733800" cy="4876800"/>
          </a:xfrm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2000" b="1" u="sng" dirty="0" smtClean="0"/>
              <a:t>New Reinjection Well #9</a:t>
            </a:r>
            <a:r>
              <a:rPr lang="en-US" sz="2800" dirty="0" smtClean="0"/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2800" dirty="0" smtClean="0"/>
              <a:t> 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dirty="0" smtClean="0"/>
              <a:t>IW #9 – Drilled in January 2010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dirty="0" smtClean="0"/>
              <a:t>Ensign Drilling Derrick – 127 feet high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dirty="0" smtClean="0"/>
              <a:t>Geothermal Fluid flow test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dirty="0" smtClean="0"/>
              <a:t>Baker Hughes Tanks</a:t>
            </a:r>
          </a:p>
          <a:p>
            <a:pPr lvl="1" eaLnBrk="1" hangingPunct="1">
              <a:defRPr/>
            </a:pPr>
            <a:endParaRPr lang="en-US" sz="1800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  <a:p>
            <a:pPr lvl="2" eaLnBrk="1" hangingPunct="1">
              <a:defRPr/>
            </a:pPr>
            <a:endParaRPr lang="en-US" sz="2000" dirty="0" smtClean="0"/>
          </a:p>
        </p:txBody>
      </p:sp>
      <p:pic>
        <p:nvPicPr>
          <p:cNvPr id="21508" name="Picture 4" descr="_MG_4131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143000"/>
            <a:ext cx="457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1" y="304800"/>
            <a:ext cx="82296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10854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1" y="1371600"/>
            <a:ext cx="3962400" cy="4724400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b="1" u="sng" dirty="0" smtClean="0"/>
              <a:t>Injection Well #9</a:t>
            </a:r>
          </a:p>
          <a:p>
            <a:pPr eaLnBrk="1" hangingPunct="1"/>
            <a:r>
              <a:rPr lang="en-US" sz="2400" dirty="0" smtClean="0"/>
              <a:t>Vertical Bore Hole Schematic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400" dirty="0" smtClean="0"/>
              <a:t>30” Ground level casing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400" dirty="0" smtClean="0"/>
              <a:t>9.6” Casing at the bottom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400" dirty="0" smtClean="0"/>
              <a:t>Well is 3,900’ deep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400" dirty="0" smtClean="0"/>
              <a:t>Handle 1,500 GPM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graphicFrame>
        <p:nvGraphicFramePr>
          <p:cNvPr id="3074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343400" y="1295400"/>
          <a:ext cx="42672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5810220" imgH="7515149" progId="AcroExch.Document.7">
                  <p:embed/>
                </p:oleObj>
              </mc:Choice>
              <mc:Fallback>
                <p:oleObj name="Acrobat Document" r:id="rId3" imgW="5810220" imgH="7515149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295400"/>
                        <a:ext cx="4267200" cy="495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02920" y="457200"/>
            <a:ext cx="818388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0" dirty="0" smtClean="0"/>
              <a:t>Peppermill Renewable Energy Program</a:t>
            </a:r>
          </a:p>
        </p:txBody>
      </p:sp>
      <p:sp>
        <p:nvSpPr>
          <p:cNvPr id="92165" name="Rectangle 5"/>
          <p:cNvSpPr>
            <a:spLocks noGrp="1" noRot="1" noChangeArrowheads="1"/>
          </p:cNvSpPr>
          <p:nvPr>
            <p:ph sz="half" idx="1"/>
          </p:nvPr>
        </p:nvSpPr>
        <p:spPr>
          <a:xfrm>
            <a:off x="457200" y="1524000"/>
            <a:ext cx="4308475" cy="42672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q"/>
            </a:pPr>
            <a:r>
              <a:rPr lang="en-US" sz="2400" dirty="0" smtClean="0"/>
              <a:t>Baker Hughes Injection Pump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400" dirty="0" smtClean="0"/>
              <a:t>Horizontal skid layout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400" dirty="0" smtClean="0"/>
              <a:t>4 – stage 1,000 series pump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400" dirty="0" smtClean="0"/>
              <a:t>400 Hp Tyco Motor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400" dirty="0" smtClean="0"/>
              <a:t>Pumps geothermal fluids back into aquifer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400" dirty="0" smtClean="0"/>
              <a:t>600 p.s.i.g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</p:txBody>
      </p:sp>
      <p:sp>
        <p:nvSpPr>
          <p:cNvPr id="92166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4755360" y="1371600"/>
            <a:ext cx="3931920" cy="35478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2533" name="Picture 7" descr="1st Flr Horizontal Pump(6) 6-8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4191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02920" y="457200"/>
            <a:ext cx="818388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0" dirty="0" smtClean="0"/>
              <a:t>Peppermill Renewable Energy Program</a:t>
            </a:r>
          </a:p>
        </p:txBody>
      </p:sp>
      <p:sp>
        <p:nvSpPr>
          <p:cNvPr id="105477" name="Rectangle 5"/>
          <p:cNvSpPr>
            <a:spLocks noGrp="1" noRot="1" noChangeArrowheads="1"/>
          </p:cNvSpPr>
          <p:nvPr>
            <p:ph sz="half" idx="1"/>
          </p:nvPr>
        </p:nvSpPr>
        <p:spPr>
          <a:xfrm>
            <a:off x="304800" y="1219200"/>
            <a:ext cx="41148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en-US" sz="2400" b="1" dirty="0" smtClean="0"/>
              <a:t>PW #8 – Drive Gear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Central Plant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Baker Hughes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Centrilitf Pump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Centrilitf VFD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480 Volt – 3 phase transformer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6 stage production pump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2,000 gpm rated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Submersible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Draw down @ 400’</a:t>
            </a:r>
          </a:p>
        </p:txBody>
      </p:sp>
      <p:sp>
        <p:nvSpPr>
          <p:cNvPr id="105478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4755360" y="1676400"/>
            <a:ext cx="3931920" cy="3243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3557" name="Picture 7" descr="Cental Plant Geo Drive Gear(2) 6-8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95400"/>
            <a:ext cx="434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593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600" y="990600"/>
            <a:ext cx="4267200" cy="5105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b="1" u="sng" dirty="0" smtClean="0"/>
              <a:t>Central Plant Boilers</a:t>
            </a:r>
          </a:p>
          <a:p>
            <a:pPr>
              <a:lnSpc>
                <a:spcPct val="80000"/>
              </a:lnSpc>
              <a:buNone/>
            </a:pPr>
            <a:endParaRPr lang="en-US" sz="2400" b="1" u="sng" dirty="0" smtClean="0"/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Cleaver Brook Boilers</a:t>
            </a:r>
          </a:p>
          <a:p>
            <a:pPr lvl="1">
              <a:lnSpc>
                <a:spcPct val="80000"/>
              </a:lnSpc>
              <a:buNone/>
            </a:pPr>
            <a:endParaRPr lang="en-US" sz="2000" dirty="0" smtClean="0"/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25,000,000 BTU’s each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100,000,000 BTU’s total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Natural Gas driven		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600 HP Boilers			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000" dirty="0" smtClean="0"/>
              <a:t>Annual Consumption</a:t>
            </a:r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dirty="0" smtClean="0"/>
              <a:t>  2,400,000 </a:t>
            </a:r>
            <a:r>
              <a:rPr lang="en-US" sz="1800" dirty="0" err="1" smtClean="0"/>
              <a:t>Therms</a:t>
            </a:r>
            <a:r>
              <a:rPr lang="en-US" sz="1800" dirty="0" smtClean="0"/>
              <a:t> </a:t>
            </a:r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US" sz="1800" dirty="0" smtClean="0"/>
              <a:t>$2,200,000 NG Cost		</a:t>
            </a:r>
          </a:p>
          <a:p>
            <a:pPr marL="548640" lvl="2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800" dirty="0" smtClean="0"/>
              <a:t>Reduce Carbon Footprint by 10,000 pounds. </a:t>
            </a:r>
          </a:p>
          <a:p>
            <a:endParaRPr lang="en-US" dirty="0"/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ffectLst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  <p:pic>
        <p:nvPicPr>
          <p:cNvPr id="7" name="Content Placeholder 6" descr="Boiler South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4953000" y="3733800"/>
            <a:ext cx="3962400" cy="2743200"/>
          </a:xfrm>
        </p:spPr>
      </p:pic>
      <p:pic>
        <p:nvPicPr>
          <p:cNvPr id="8" name="Picture 7" descr="Boilers Nor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914400"/>
            <a:ext cx="3886200" cy="28194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37892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28600" y="1981200"/>
            <a:ext cx="419100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b="1" u="sng" dirty="0" smtClean="0"/>
              <a:t>5 Year Expansion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Property doubled in size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i="1" dirty="0" smtClean="0"/>
              <a:t>60 Acre Resort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/>
              <a:t>2.2 Million Square Feet of Facility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/>
              <a:t>1,640 hotel rooms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/>
              <a:t>9 Restaurants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/>
              <a:t>200,000 sq. ft convention space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/>
              <a:t>3 swimming pools</a:t>
            </a:r>
          </a:p>
          <a:p>
            <a:pPr lvl="1" eaLnBrk="1" hangingPunct="1">
              <a:buFont typeface="Wingdings" pitchFamily="2" charset="2"/>
              <a:buChar char="q"/>
            </a:pPr>
            <a:endParaRPr lang="en-US" sz="2400" dirty="0" smtClean="0"/>
          </a:p>
        </p:txBody>
      </p:sp>
      <p:pic>
        <p:nvPicPr>
          <p:cNvPr id="6" name="Content Placeholder 5" descr="Plate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828800"/>
            <a:ext cx="4572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746125"/>
          </a:xfrm>
        </p:spPr>
        <p:txBody>
          <a:bodyPr>
            <a:normAutofit/>
          </a:bodyPr>
          <a:lstStyle/>
          <a:p>
            <a:r>
              <a:rPr lang="en-US" sz="3200" b="0" dirty="0" smtClean="0"/>
              <a:t>Peppermill Renewable Energy Program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1" y="1219200"/>
            <a:ext cx="4114800" cy="518160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90000"/>
              </a:lnSpc>
            </a:pPr>
            <a:r>
              <a:rPr lang="en-US" sz="7400" b="1" dirty="0" smtClean="0"/>
              <a:t>Alfa Laval Heat Exchanger	</a:t>
            </a:r>
            <a:r>
              <a:rPr lang="en-US" sz="9600" b="1" dirty="0" smtClean="0"/>
              <a:t>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6800" dirty="0" smtClean="0"/>
              <a:t>Plate &amp; Frame	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6800" dirty="0" smtClean="0"/>
              <a:t>1,500 GPM Rated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6800" dirty="0" smtClean="0"/>
              <a:t>Stainless channel plated @ 0.50 mm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6800" dirty="0" smtClean="0"/>
              <a:t>Rated 225 degrees	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6800" dirty="0" smtClean="0"/>
              <a:t>Handles 150 </a:t>
            </a:r>
            <a:r>
              <a:rPr lang="en-US" sz="6800" dirty="0" err="1" smtClean="0"/>
              <a:t>p.s.i.g</a:t>
            </a:r>
            <a:r>
              <a:rPr lang="en-US" sz="6800" dirty="0" smtClean="0"/>
              <a:t>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6800" dirty="0" smtClean="0"/>
              <a:t>Temp meters – Weiss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6800" dirty="0" smtClean="0"/>
              <a:t>Flow meters - </a:t>
            </a:r>
            <a:r>
              <a:rPr lang="en-US" sz="6800" dirty="0" err="1" smtClean="0"/>
              <a:t>McCrometers</a:t>
            </a:r>
            <a:endParaRPr lang="en-US" sz="6800" dirty="0"/>
          </a:p>
        </p:txBody>
      </p:sp>
      <p:pic>
        <p:nvPicPr>
          <p:cNvPr id="7" name="Content Placeholder 6" descr="Boiler Heat Exchanger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4648200" y="3886200"/>
            <a:ext cx="3962400" cy="2667000"/>
          </a:xfrm>
        </p:spPr>
      </p:pic>
      <p:pic>
        <p:nvPicPr>
          <p:cNvPr id="6" name="Content Placeholder 7" descr="Heat Exchanger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219200"/>
            <a:ext cx="3886200" cy="2705100"/>
          </a:xfrm>
        </p:spPr>
      </p:pic>
    </p:spTree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385175" cy="722313"/>
          </a:xfrm>
          <a:noFill/>
          <a:ln/>
        </p:spPr>
        <p:txBody>
          <a:bodyPr/>
          <a:lstStyle/>
          <a:p>
            <a:r>
              <a:rPr lang="en-US" sz="3200" b="0" dirty="0" smtClean="0">
                <a:effectLst/>
              </a:rPr>
              <a:t>Peppermill Renewable Energy Program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81000" y="1371600"/>
            <a:ext cx="4038600" cy="4724400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200" b="1" dirty="0" smtClean="0">
                <a:effectLst/>
              </a:rPr>
              <a:t>Geothermal Front End – Automating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ffectLst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Invensys Software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Geothermal graphic display		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Provides Valuable system Information	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Real Time				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Facility Wide Access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sz="2000" dirty="0" smtClean="0">
              <a:effectLst/>
            </a:endParaRPr>
          </a:p>
          <a:p>
            <a:pPr lvl="1">
              <a:lnSpc>
                <a:spcPct val="90000"/>
              </a:lnSpc>
            </a:pPr>
            <a:endParaRPr lang="en-US" sz="2000" dirty="0" smtClean="0">
              <a:effectLst/>
            </a:endParaRP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sz="2000" dirty="0" smtClean="0">
              <a:effectLst/>
            </a:endParaRPr>
          </a:p>
          <a:p>
            <a:pPr lvl="1">
              <a:lnSpc>
                <a:spcPct val="90000"/>
              </a:lnSpc>
            </a:pPr>
            <a:endParaRPr lang="en-US" sz="2000" dirty="0" smtClean="0">
              <a:effectLst/>
            </a:endParaRP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effectLst/>
              </a:rPr>
              <a:t> </a:t>
            </a:r>
          </a:p>
        </p:txBody>
      </p:sp>
      <p:pic>
        <p:nvPicPr>
          <p:cNvPr id="46086" name="Picture 6" descr="Geothermal Computer Graphic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67200" y="1143000"/>
            <a:ext cx="4876800" cy="55626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066800" y="1143000"/>
          <a:ext cx="7543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1" y="228601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Peppermill Renewable Energy Program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8382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 Year NG History Chart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8382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K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57150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Started Geothermal July 2010</a:t>
            </a:r>
            <a:endParaRPr lang="en-US" sz="16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064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295400"/>
            <a:ext cx="3624263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b="1" u="sng" dirty="0" smtClean="0"/>
              <a:t>Future Vision</a:t>
            </a:r>
          </a:p>
          <a:p>
            <a:pPr eaLnBrk="1" hangingPunct="1">
              <a:buFont typeface="Wingdings" pitchFamily="2" charset="2"/>
              <a:buNone/>
            </a:pPr>
            <a:endParaRPr lang="en-US" sz="2000" b="1" u="sng" dirty="0" smtClean="0"/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Geothermal Electrical Generation</a:t>
            </a:r>
          </a:p>
          <a:p>
            <a:pPr lvl="2" eaLnBrk="1" hangingPunct="1"/>
            <a:r>
              <a:rPr lang="en-US" sz="1800" dirty="0" smtClean="0">
                <a:effectLst/>
              </a:rPr>
              <a:t>4 - 6 mega watts</a:t>
            </a:r>
          </a:p>
          <a:p>
            <a:pPr lvl="2" eaLnBrk="1" hangingPunct="1"/>
            <a:endParaRPr lang="en-US" sz="1800" dirty="0" smtClean="0">
              <a:effectLst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Alternative Methods </a:t>
            </a:r>
          </a:p>
          <a:p>
            <a:pPr lvl="2" eaLnBrk="1" hangingPunct="1"/>
            <a:r>
              <a:rPr lang="en-US" sz="1800" dirty="0" smtClean="0">
                <a:effectLst/>
              </a:rPr>
              <a:t>Geothermal power plant</a:t>
            </a:r>
          </a:p>
          <a:p>
            <a:pPr lvl="2" eaLnBrk="1" hangingPunct="1"/>
            <a:r>
              <a:rPr lang="en-US" sz="1800" dirty="0" smtClean="0">
                <a:effectLst/>
              </a:rPr>
              <a:t>Binary - Turbine </a:t>
            </a:r>
            <a:endParaRPr lang="en-US" sz="1800" dirty="0" smtClean="0"/>
          </a:p>
          <a:p>
            <a:pPr lvl="2" eaLnBrk="1" hangingPunct="1"/>
            <a:endParaRPr lang="en-US" sz="2000" dirty="0" smtClean="0"/>
          </a:p>
          <a:p>
            <a:pPr lvl="1" eaLnBrk="1" hangingPunct="1">
              <a:buFont typeface="Wingdings" pitchFamily="2" charset="2"/>
              <a:buChar char="q"/>
            </a:pPr>
            <a:r>
              <a:rPr lang="en-US" sz="2000" dirty="0" smtClean="0"/>
              <a:t>Fuel Cells – not good ROI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  <p:sp>
        <p:nvSpPr>
          <p:cNvPr id="28676" name="Rectangle 12"/>
          <p:cNvSpPr>
            <a:spLocks noChangeArrowheads="1"/>
          </p:cNvSpPr>
          <p:nvPr/>
        </p:nvSpPr>
        <p:spPr bwMode="auto">
          <a:xfrm>
            <a:off x="0" y="1860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2867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219200"/>
            <a:ext cx="4838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13"/>
          <p:cNvSpPr>
            <a:spLocks noChangeArrowheads="1"/>
          </p:cNvSpPr>
          <p:nvPr/>
        </p:nvSpPr>
        <p:spPr bwMode="auto">
          <a:xfrm>
            <a:off x="0" y="1860550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dirty="0">
                <a:cs typeface="Times New Roman" pitchFamily="18" charset="0"/>
              </a:rPr>
              <a:t/>
            </a:r>
            <a:br>
              <a:rPr lang="en-US" sz="1200" dirty="0">
                <a:cs typeface="Times New Roman" pitchFamily="18" charset="0"/>
              </a:rPr>
            </a:br>
            <a:endParaRPr lang="en-US" sz="18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8223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81000" y="1295400"/>
            <a:ext cx="4724400" cy="5105400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2000" b="1" u="sng" dirty="0" smtClean="0"/>
              <a:t>Artificial Grass Turf</a:t>
            </a:r>
          </a:p>
          <a:p>
            <a:pPr eaLnBrk="1" hangingPunct="1">
              <a:buFont typeface="Wingdings" pitchFamily="2" charset="2"/>
              <a:buNone/>
            </a:pPr>
            <a:endParaRPr lang="en-US" sz="2000" b="1" u="sng" dirty="0" smtClean="0"/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dirty="0" smtClean="0">
                <a:effectLst/>
              </a:rPr>
              <a:t>Annual Water Savings		</a:t>
            </a:r>
          </a:p>
          <a:p>
            <a:pPr lvl="2" eaLnBrk="1" hangingPunct="1"/>
            <a:r>
              <a:rPr lang="en-US" sz="1800" dirty="0" smtClean="0"/>
              <a:t>Replaced 40</a:t>
            </a:r>
            <a:r>
              <a:rPr lang="en-US" sz="1800" dirty="0" smtClean="0">
                <a:effectLst/>
              </a:rPr>
              <a:t>,000 sq. ft. of grass.</a:t>
            </a:r>
          </a:p>
          <a:p>
            <a:pPr lvl="2" eaLnBrk="1" hangingPunct="1"/>
            <a:r>
              <a:rPr lang="en-US" sz="1800" dirty="0" smtClean="0">
                <a:effectLst/>
              </a:rPr>
              <a:t>Removed 120 – 3GPM sprinkler heads</a:t>
            </a:r>
          </a:p>
          <a:p>
            <a:pPr lvl="2" eaLnBrk="1" hangingPunct="1"/>
            <a:r>
              <a:rPr lang="en-US" sz="1800" dirty="0" smtClean="0">
                <a:effectLst/>
              </a:rPr>
              <a:t>Rate: $1.72 / 1,000GPM</a:t>
            </a:r>
          </a:p>
          <a:p>
            <a:pPr lvl="2" eaLnBrk="1" hangingPunct="1"/>
            <a:r>
              <a:rPr lang="en-US" sz="1800" b="1" dirty="0" smtClean="0">
                <a:effectLst/>
              </a:rPr>
              <a:t>5,184,000 </a:t>
            </a:r>
            <a:r>
              <a:rPr lang="en-US" sz="1800" dirty="0" smtClean="0">
                <a:effectLst/>
              </a:rPr>
              <a:t>Gallons of water savings per season</a:t>
            </a:r>
          </a:p>
          <a:p>
            <a:pPr lvl="2" eaLnBrk="1" hangingPunct="1"/>
            <a:r>
              <a:rPr lang="en-US" sz="1800" b="1" dirty="0" smtClean="0">
                <a:effectLst/>
              </a:rPr>
              <a:t>$15,000 </a:t>
            </a:r>
            <a:r>
              <a:rPr lang="en-US" sz="1800" dirty="0" smtClean="0">
                <a:effectLst/>
              </a:rPr>
              <a:t>Annual Savings – Labor &amp; Water use.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  <p:pic>
        <p:nvPicPr>
          <p:cNvPr id="47114" name="Picture 10" descr="Astro Turf Nort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219200"/>
            <a:ext cx="3581400" cy="2819400"/>
          </a:xfrm>
          <a:noFill/>
        </p:spPr>
      </p:pic>
      <p:pic>
        <p:nvPicPr>
          <p:cNvPr id="47115" name="Picture 11" descr="Astro Turf Sout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4038600"/>
            <a:ext cx="3581400" cy="2514600"/>
          </a:xfrm>
        </p:spPr>
      </p:pic>
      <p:sp>
        <p:nvSpPr>
          <p:cNvPr id="47108" name="Rectangle 12"/>
          <p:cNvSpPr>
            <a:spLocks noChangeArrowheads="1"/>
          </p:cNvSpPr>
          <p:nvPr/>
        </p:nvSpPr>
        <p:spPr bwMode="auto">
          <a:xfrm>
            <a:off x="0" y="1860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47110" name="Rectangle 13"/>
          <p:cNvSpPr>
            <a:spLocks noChangeArrowheads="1"/>
          </p:cNvSpPr>
          <p:nvPr/>
        </p:nvSpPr>
        <p:spPr bwMode="auto">
          <a:xfrm>
            <a:off x="0" y="1860550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dirty="0">
                <a:cs typeface="Times New Roman" pitchFamily="18" charset="0"/>
              </a:rPr>
              <a:t/>
            </a:r>
            <a:br>
              <a:rPr lang="en-US" sz="1200" dirty="0">
                <a:cs typeface="Times New Roman" pitchFamily="18" charset="0"/>
              </a:rPr>
            </a:br>
            <a:endParaRPr lang="en-US" sz="18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385175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81000" y="1295400"/>
            <a:ext cx="4419600" cy="4800600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2400" b="1" u="sng" dirty="0" smtClean="0"/>
              <a:t>Electric Cars</a:t>
            </a:r>
          </a:p>
          <a:p>
            <a:pPr eaLnBrk="1" hangingPunct="1">
              <a:buFont typeface="Wingdings" pitchFamily="2" charset="2"/>
              <a:buNone/>
            </a:pPr>
            <a:endParaRPr lang="en-US" sz="2400" b="1" u="sng" dirty="0" smtClean="0"/>
          </a:p>
          <a:p>
            <a:pPr lvl="1" eaLnBrk="1" hangingPunct="1"/>
            <a:r>
              <a:rPr lang="en-US" sz="2000" dirty="0" smtClean="0">
                <a:effectLst/>
              </a:rPr>
              <a:t>Fossil Fuel Savings					</a:t>
            </a:r>
            <a:endParaRPr lang="en-US" sz="2400" dirty="0" smtClean="0">
              <a:effectLst/>
            </a:endParaRP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Engineering &amp; Security uses Electric cars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Goes 8 hours on one charge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Plugs into 110 Receptacle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30 – 35 mph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 typeface="Wingdings" pitchFamily="2" charset="2"/>
              <a:buNone/>
            </a:pPr>
            <a:r>
              <a:rPr lang="en-US" sz="2400" dirty="0" smtClean="0"/>
              <a:t> </a:t>
            </a:r>
          </a:p>
        </p:txBody>
      </p:sp>
      <p:pic>
        <p:nvPicPr>
          <p:cNvPr id="51210" name="Picture 10" descr="Electric 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1219200"/>
            <a:ext cx="3657600" cy="2705100"/>
          </a:xfrm>
        </p:spPr>
      </p:pic>
      <p:pic>
        <p:nvPicPr>
          <p:cNvPr id="51212" name="Picture 12" descr="Electric Car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105400" y="3886200"/>
            <a:ext cx="3657600" cy="2514600"/>
          </a:xfrm>
        </p:spPr>
      </p:pic>
      <p:sp>
        <p:nvSpPr>
          <p:cNvPr id="51204" name="Rectangle 12"/>
          <p:cNvSpPr>
            <a:spLocks noChangeArrowheads="1"/>
          </p:cNvSpPr>
          <p:nvPr/>
        </p:nvSpPr>
        <p:spPr bwMode="auto">
          <a:xfrm>
            <a:off x="0" y="1860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1205" name="Rectangle 13"/>
          <p:cNvSpPr>
            <a:spLocks noChangeArrowheads="1"/>
          </p:cNvSpPr>
          <p:nvPr/>
        </p:nvSpPr>
        <p:spPr bwMode="auto">
          <a:xfrm>
            <a:off x="0" y="1860550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dirty="0">
                <a:cs typeface="Times New Roman" pitchFamily="18" charset="0"/>
              </a:rPr>
              <a:t/>
            </a:r>
            <a:br>
              <a:rPr lang="en-US" sz="1200" dirty="0">
                <a:cs typeface="Times New Roman" pitchFamily="18" charset="0"/>
              </a:rPr>
            </a:b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6699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1295400"/>
            <a:ext cx="46482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b="1" u="sng" dirty="0" smtClean="0"/>
              <a:t>Laundry Grey water recycling</a:t>
            </a:r>
            <a:r>
              <a:rPr lang="en-US" sz="1800" dirty="0" smtClean="0"/>
              <a:t>	</a:t>
            </a:r>
            <a:endParaRPr lang="en-US" sz="1800" b="1" u="sng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effectLst/>
              </a:rPr>
              <a:t>Aqua Recycling 				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Installed 2008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Capture Grey Wash Water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Recycled the grey water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Installation Cost $185,000				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effectLst/>
              </a:rPr>
              <a:t>2010 Operational Saving Facts								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Chemical Savings       - $123,613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Water/Sewer Savings - </a:t>
            </a:r>
            <a:r>
              <a:rPr lang="en-US" sz="1400" u="sng" dirty="0" smtClean="0">
                <a:effectLst/>
              </a:rPr>
              <a:t>$122,141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Annual Savings           </a:t>
            </a:r>
            <a:r>
              <a:rPr lang="en-US" sz="1600" dirty="0" smtClean="0">
                <a:effectLst/>
              </a:rPr>
              <a:t>- </a:t>
            </a:r>
            <a:r>
              <a:rPr lang="en-US" sz="1600" b="1" dirty="0" smtClean="0">
                <a:effectLst/>
              </a:rPr>
              <a:t>$245,754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600" b="1" dirty="0" smtClean="0">
                <a:effectLst/>
              </a:rPr>
              <a:t>R</a:t>
            </a:r>
            <a:r>
              <a:rPr lang="en-US" sz="1400" b="1" dirty="0" smtClean="0">
                <a:effectLst/>
              </a:rPr>
              <a:t>OI                    	   - 7 1/2 months</a:t>
            </a:r>
            <a:r>
              <a:rPr lang="en-US" sz="1400" dirty="0" smtClean="0">
                <a:effectLst/>
              </a:rPr>
              <a:t>				</a:t>
            </a:r>
          </a:p>
          <a:p>
            <a:pPr lvl="2" eaLnBrk="1" hangingPunct="1">
              <a:lnSpc>
                <a:spcPct val="80000"/>
              </a:lnSpc>
            </a:pPr>
            <a:endParaRPr lang="en-US" sz="1600" dirty="0" smtClean="0">
              <a:effectLst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/>
              <a:t>3 - Year Savings Total - </a:t>
            </a:r>
            <a:r>
              <a:rPr lang="en-US" sz="2000" b="1" dirty="0" smtClean="0"/>
              <a:t>$737,264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/>
              <a:t> </a:t>
            </a:r>
          </a:p>
        </p:txBody>
      </p:sp>
      <p:pic>
        <p:nvPicPr>
          <p:cNvPr id="52235" name="Picture 11" descr="Laundry recycl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066800"/>
            <a:ext cx="3581400" cy="2971800"/>
          </a:xfrm>
        </p:spPr>
      </p:pic>
      <p:pic>
        <p:nvPicPr>
          <p:cNvPr id="52236" name="Picture 12" descr="Laundry recycling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257800" y="4076700"/>
            <a:ext cx="3581399" cy="2324100"/>
          </a:xfrm>
        </p:spPr>
      </p:pic>
      <p:sp>
        <p:nvSpPr>
          <p:cNvPr id="52228" name="Rectangle 12"/>
          <p:cNvSpPr>
            <a:spLocks noChangeArrowheads="1"/>
          </p:cNvSpPr>
          <p:nvPr/>
        </p:nvSpPr>
        <p:spPr bwMode="auto">
          <a:xfrm>
            <a:off x="0" y="1860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2229" name="Rectangle 13"/>
          <p:cNvSpPr>
            <a:spLocks noChangeArrowheads="1"/>
          </p:cNvSpPr>
          <p:nvPr/>
        </p:nvSpPr>
        <p:spPr bwMode="auto">
          <a:xfrm>
            <a:off x="0" y="1860550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dirty="0">
                <a:cs typeface="Times New Roman" pitchFamily="18" charset="0"/>
              </a:rPr>
              <a:t/>
            </a:r>
            <a:br>
              <a:rPr lang="en-US" sz="1200" dirty="0">
                <a:cs typeface="Times New Roman" pitchFamily="18" charset="0"/>
              </a:rPr>
            </a:br>
            <a:endParaRPr lang="en-US" sz="1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38517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81000" y="1143000"/>
            <a:ext cx="45720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400" b="1" i="1" u="sng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1800" b="1" i="1" u="sng" dirty="0" smtClean="0"/>
              <a:t>Parking Lot Light Feasibility</a:t>
            </a:r>
            <a:r>
              <a:rPr lang="en-US" sz="1400" dirty="0" smtClean="0"/>
              <a:t>			</a:t>
            </a:r>
            <a:endParaRPr lang="en-US" sz="1400" b="1" u="sng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effectLst/>
              </a:rPr>
              <a:t>Existing Lights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/>
              <a:t>300</a:t>
            </a:r>
            <a:r>
              <a:rPr lang="en-US" sz="1400" dirty="0" smtClean="0">
                <a:effectLst/>
              </a:rPr>
              <a:t> Metal Halide Lights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1,000 watts each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/>
              <a:t>$103,680 Yr Electricity</a:t>
            </a:r>
            <a:r>
              <a:rPr lang="en-US" sz="1000" dirty="0" smtClean="0">
                <a:effectLst/>
              </a:rPr>
              <a:t>				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effectLst/>
              </a:rPr>
              <a:t>LED Light Replacement</a:t>
            </a:r>
            <a:r>
              <a:rPr lang="en-US" sz="1200" dirty="0" smtClean="0">
                <a:effectLst/>
              </a:rPr>
              <a:t>	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250 Watt with 50,000 hr life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Unit Cost - $</a:t>
            </a:r>
            <a:r>
              <a:rPr lang="en-US" sz="1400" dirty="0" smtClean="0"/>
              <a:t>600</a:t>
            </a:r>
            <a:r>
              <a:rPr lang="en-US" sz="1400" dirty="0" smtClean="0">
                <a:effectLst/>
              </a:rPr>
              <a:t> per unit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Total LED Cost - $180,000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/>
              <a:t>$25,920 Yr Electricity</a:t>
            </a:r>
            <a:r>
              <a:rPr lang="en-US" sz="1000" dirty="0" smtClean="0">
                <a:effectLst/>
              </a:rPr>
              <a:t>				</a:t>
            </a:r>
            <a:endParaRPr lang="en-US" sz="1400" dirty="0" smtClean="0">
              <a:effectLst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effectLst/>
              </a:rPr>
              <a:t>ROI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$  41,250    - NV Energy Rebate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$</a:t>
            </a:r>
            <a:r>
              <a:rPr lang="en-US" sz="1400" dirty="0" smtClean="0"/>
              <a:t>77,760  </a:t>
            </a:r>
            <a:r>
              <a:rPr lang="en-US" sz="1400" dirty="0" smtClean="0">
                <a:effectLst/>
              </a:rPr>
              <a:t>    - Annual Electrical Savings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dirty="0" smtClean="0">
                <a:effectLst/>
              </a:rPr>
              <a:t>1.7 Month    - Payback 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1400" smtClean="0">
                <a:effectLst/>
              </a:rPr>
              <a:t>$</a:t>
            </a:r>
            <a:r>
              <a:rPr lang="en-US" sz="1400" smtClean="0"/>
              <a:t>886,464    </a:t>
            </a:r>
            <a:r>
              <a:rPr lang="en-US" sz="1400" smtClean="0">
                <a:effectLst/>
              </a:rPr>
              <a:t> </a:t>
            </a:r>
            <a:r>
              <a:rPr lang="en-US" sz="1400" dirty="0" smtClean="0">
                <a:effectLst/>
              </a:rPr>
              <a:t>- Lifetime Savings</a:t>
            </a:r>
          </a:p>
          <a:p>
            <a:pPr lvl="2" eaLnBrk="1" hangingPunct="1">
              <a:lnSpc>
                <a:spcPct val="80000"/>
              </a:lnSpc>
            </a:pPr>
            <a:endParaRPr lang="en-US" sz="1400" dirty="0" smtClean="0">
              <a:effectLst/>
            </a:endParaRP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000" dirty="0" smtClean="0">
                <a:effectLst/>
              </a:rPr>
              <a:t>		</a:t>
            </a:r>
            <a:endParaRPr lang="en-US" sz="1200" dirty="0" smtClean="0"/>
          </a:p>
        </p:txBody>
      </p:sp>
      <p:pic>
        <p:nvPicPr>
          <p:cNvPr id="53255" name="Picture 7" descr="LED Parking Lot La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600200"/>
            <a:ext cx="3581400" cy="4572000"/>
          </a:xfrm>
        </p:spPr>
      </p:pic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0" y="1860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253" name="Rectangle 13"/>
          <p:cNvSpPr>
            <a:spLocks noChangeArrowheads="1"/>
          </p:cNvSpPr>
          <p:nvPr/>
        </p:nvSpPr>
        <p:spPr bwMode="auto">
          <a:xfrm>
            <a:off x="0" y="1860550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dirty="0">
                <a:cs typeface="Times New Roman" pitchFamily="18" charset="0"/>
              </a:rPr>
              <a:t/>
            </a:r>
            <a:br>
              <a:rPr lang="en-US" sz="1200" dirty="0">
                <a:cs typeface="Times New Roman" pitchFamily="18" charset="0"/>
              </a:rPr>
            </a:b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064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Renewal Energy Program</a:t>
            </a:r>
          </a:p>
        </p:txBody>
      </p:sp>
      <p:sp>
        <p:nvSpPr>
          <p:cNvPr id="8909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1066800"/>
            <a:ext cx="4038600" cy="5257800"/>
          </a:xfrm>
        </p:spPr>
        <p:txBody>
          <a:bodyPr>
            <a:normAutofit/>
          </a:bodyPr>
          <a:lstStyle/>
          <a:p>
            <a:pPr marL="533400" indent="-533400" eaLnBrk="1" hangingPunct="1">
              <a:lnSpc>
                <a:spcPct val="90000"/>
              </a:lnSpc>
              <a:buNone/>
            </a:pPr>
            <a:r>
              <a:rPr lang="en-US" sz="2200" b="1" u="sng" dirty="0" smtClean="0">
                <a:effectLst/>
              </a:rPr>
              <a:t>Real Time Concerns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sz="2200" b="1" dirty="0" smtClean="0">
              <a:effectLst/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Second largest energy user in Reno.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Utility bills (gas, electricity &amp; water) doubled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>
                <a:effectLst/>
              </a:rPr>
              <a:t>Economy slowed down – affecting revenue.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Started researching renewable energy alternatives.</a:t>
            </a:r>
            <a:endParaRPr lang="en-US" sz="2000" dirty="0" smtClean="0">
              <a:effectLst/>
            </a:endParaRPr>
          </a:p>
          <a:p>
            <a:pPr marL="533400" indent="-533400" eaLnBrk="1" hangingPunct="1">
              <a:lnSpc>
                <a:spcPct val="90000"/>
              </a:lnSpc>
            </a:pPr>
            <a:endParaRPr lang="en-US" sz="2000" dirty="0" smtClean="0">
              <a:effectLst/>
            </a:endParaRPr>
          </a:p>
          <a:p>
            <a:pPr marL="914400" lvl="1" indent="-457200" eaLnBrk="1" hangingPunct="1">
              <a:lnSpc>
                <a:spcPct val="90000"/>
              </a:lnSpc>
            </a:pPr>
            <a:endParaRPr lang="en-US" sz="2000" b="1" dirty="0" smtClean="0">
              <a:effectLst/>
            </a:endParaRPr>
          </a:p>
          <a:p>
            <a:pPr marL="914400" lvl="1" indent="-457200" eaLnBrk="1" hangingPunct="1">
              <a:lnSpc>
                <a:spcPct val="90000"/>
              </a:lnSpc>
            </a:pPr>
            <a:endParaRPr lang="en-US" sz="2000" b="1" u="sng" dirty="0" smtClean="0"/>
          </a:p>
          <a:p>
            <a:pPr marL="533400" indent="-533400" eaLnBrk="1" hangingPunct="1">
              <a:lnSpc>
                <a:spcPct val="90000"/>
              </a:lnSpc>
            </a:pPr>
            <a:endParaRPr lang="en-US" sz="2000" dirty="0" smtClean="0">
              <a:effectLst/>
            </a:endParaRPr>
          </a:p>
          <a:p>
            <a:pPr marL="914400" lvl="1" indent="-4572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endParaRPr lang="en-US" sz="2000" dirty="0" smtClean="0"/>
          </a:p>
          <a:p>
            <a:pPr marL="914400" lvl="1" indent="-457200" eaLnBrk="1" hangingPunct="1">
              <a:lnSpc>
                <a:spcPct val="90000"/>
              </a:lnSpc>
            </a:pPr>
            <a:endParaRPr lang="en-US" sz="2400" dirty="0" smtClean="0"/>
          </a:p>
          <a:p>
            <a:pPr marL="914400" lvl="1" indent="-457200" eaLnBrk="1" hangingPunct="1">
              <a:lnSpc>
                <a:spcPct val="90000"/>
              </a:lnSpc>
            </a:pPr>
            <a:endParaRPr lang="en-US" sz="2400" dirty="0" smtClean="0"/>
          </a:p>
          <a:p>
            <a:pPr marL="914400" lvl="1" indent="-457200" eaLnBrk="1" hangingPunct="1">
              <a:lnSpc>
                <a:spcPct val="90000"/>
              </a:lnSpc>
            </a:pPr>
            <a:endParaRPr lang="en-US" sz="2400" dirty="0" smtClean="0"/>
          </a:p>
          <a:p>
            <a:pPr marL="914400" lvl="1" indent="-457200" eaLnBrk="1" hangingPunct="1">
              <a:lnSpc>
                <a:spcPct val="90000"/>
              </a:lnSpc>
            </a:pPr>
            <a:endParaRPr lang="en-US" sz="2400" dirty="0" smtClean="0"/>
          </a:p>
          <a:p>
            <a:pPr marL="914400" lvl="1" indent="-457200"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8196" name="Picture 6" descr="peppermillexterio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990600"/>
            <a:ext cx="4419600" cy="5410200"/>
          </a:xfr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Peppermill Renewable Energy Program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</p:nvPr>
        </p:nvGraphicFramePr>
        <p:xfrm>
          <a:off x="381000" y="1371600"/>
          <a:ext cx="7467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67000" y="190500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Therm $ Before Geothermal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4419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Therm $ After</a:t>
            </a:r>
          </a:p>
          <a:p>
            <a:r>
              <a:rPr lang="en-US" sz="1200" b="1" dirty="0" smtClean="0"/>
              <a:t>Geothermal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11430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Natural Gas Consumption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44475"/>
            <a:ext cx="8305800" cy="6699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Peppermill Renewable Energy Program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43000"/>
            <a:ext cx="4232275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 smtClean="0"/>
              <a:t>Renewable Energy </a:t>
            </a:r>
            <a:r>
              <a:rPr lang="en-US" sz="2400" b="1" u="sng" dirty="0" smtClean="0"/>
              <a:t>Alternatives</a:t>
            </a:r>
          </a:p>
          <a:p>
            <a:endParaRPr lang="en-US" dirty="0" smtClean="0"/>
          </a:p>
          <a:p>
            <a:pPr marL="365760" indent="-36576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 smtClean="0"/>
              <a:t>Reviewed energy resources available </a:t>
            </a:r>
          </a:p>
          <a:p>
            <a:pPr marL="365760" indent="-365760">
              <a:spcBef>
                <a:spcPts val="600"/>
              </a:spcBef>
              <a:buNone/>
            </a:pPr>
            <a:endParaRPr lang="en-US" sz="2000" dirty="0" smtClean="0"/>
          </a:p>
          <a:p>
            <a:pPr marL="365760" indent="-365760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/>
              <a:t>Choosing best energy</a:t>
            </a:r>
          </a:p>
          <a:p>
            <a:pPr marL="365760" indent="-365760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/>
              <a:t>Cost &amp; expenses involved</a:t>
            </a:r>
          </a:p>
          <a:p>
            <a:pPr marL="365760" indent="-365760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/>
              <a:t>Methods of obtaining the resource</a:t>
            </a:r>
          </a:p>
          <a:p>
            <a:pPr marL="365760" indent="-365760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/>
              <a:t>Risks</a:t>
            </a:r>
          </a:p>
          <a:p>
            <a:pPr marL="365760" indent="-365760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/>
              <a:t>Rate of return on investment</a:t>
            </a:r>
          </a:p>
          <a:p>
            <a:pPr>
              <a:buNone/>
            </a:pPr>
            <a:r>
              <a:rPr lang="en-US" sz="2000" dirty="0" smtClean="0"/>
              <a:t> </a:t>
            </a:r>
          </a:p>
          <a:p>
            <a:pPr>
              <a:buFont typeface="Wingdings" pitchFamily="2" charset="2"/>
              <a:buChar char="q"/>
            </a:pPr>
            <a:endParaRPr lang="en-US" sz="2000" dirty="0" smtClean="0"/>
          </a:p>
          <a:p>
            <a:pPr>
              <a:buFont typeface="Wingdings" pitchFamily="2" charset="2"/>
              <a:buChar char="q"/>
            </a:pPr>
            <a:endParaRPr lang="en-US" sz="2000" dirty="0"/>
          </a:p>
        </p:txBody>
      </p:sp>
      <p:pic>
        <p:nvPicPr>
          <p:cNvPr id="7" name="Content Placeholder 6" descr="Wind Turbing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295400"/>
            <a:ext cx="3657600" cy="2628900"/>
          </a:xfrm>
        </p:spPr>
      </p:pic>
      <p:pic>
        <p:nvPicPr>
          <p:cNvPr id="8" name="Content Placeholder 7" descr="solar panels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918075" y="3962400"/>
            <a:ext cx="3768725" cy="24384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304800" y="1524000"/>
            <a:ext cx="41910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200" b="1" u="sng" dirty="0" smtClean="0"/>
              <a:t>Choosing Geothermal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Shallow Well Operations since 1980’s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Active geothermal reservoir underground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Energy not utilized to it’s fullest capacity.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000" dirty="0" smtClean="0"/>
              <a:t>Heated small outer building &amp; pool.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000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19200"/>
            <a:ext cx="457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6096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Peppermill Renewable Energy Program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385175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1676400"/>
            <a:ext cx="4308475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u="sng" dirty="0" smtClean="0">
                <a:effectLst/>
              </a:rPr>
              <a:t>2008 Hotel Expansion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US" sz="1800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 smtClean="0">
                <a:effectLst/>
              </a:rPr>
              <a:t>Completely over-hauled: Shallow Geothermal System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 smtClean="0">
                <a:effectLst/>
              </a:rPr>
              <a:t>Installed new:			- Stainless Steel Piping		- Heat Exchangers		- New Well Pumps		- VFD drives			- Water Holding Tanks		- Front End Connections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/>
          </a:p>
        </p:txBody>
      </p:sp>
      <p:graphicFrame>
        <p:nvGraphicFramePr>
          <p:cNvPr id="2050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105400" y="1905000"/>
          <a:ext cx="35052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resentation" r:id="rId4" imgW="4571986" imgH="3428917" progId="PowerPoint.Show.8">
                  <p:embed/>
                </p:oleObj>
              </mc:Choice>
              <mc:Fallback>
                <p:oleObj name="Presentation" r:id="rId4" imgW="4571986" imgH="3428917" progId="PowerPoint.Show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905000"/>
                        <a:ext cx="3505200" cy="3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385175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1371600"/>
            <a:ext cx="4308475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u="sng" dirty="0" smtClean="0"/>
              <a:t>Production Well #2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 Drilled early 1980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 Casing	- 6”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 Depth	- 934’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 Temp	- 128 deg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 GPM	- 175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 25HP Hayes 6 - stage pump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 Pump depth – 200’</a:t>
            </a:r>
          </a:p>
        </p:txBody>
      </p:sp>
      <p:pic>
        <p:nvPicPr>
          <p:cNvPr id="10244" name="Picture 4" descr="steam 03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066800"/>
            <a:ext cx="3733800" cy="2400300"/>
          </a:xfrm>
          <a:noFill/>
        </p:spPr>
      </p:pic>
      <p:pic>
        <p:nvPicPr>
          <p:cNvPr id="6" name="Content Placeholder 5" descr="Production well 2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953000" y="3505200"/>
            <a:ext cx="3733800" cy="2590800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457200"/>
            <a:ext cx="87630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0" dirty="0" smtClean="0"/>
              <a:t>Peppermill Renewable Energy Program</a:t>
            </a:r>
          </a:p>
        </p:txBody>
      </p:sp>
      <p:sp>
        <p:nvSpPr>
          <p:cNvPr id="860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600200"/>
            <a:ext cx="43434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Shallow Well – Heated: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600 Suite Hotel – Domestic water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Two main swimming pools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Two Jacuzzi pools	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Reduces Central Plant NG Boiler heat load by 30%			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1.5 Year pay back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8" name="ClipArt Placeholder 7" descr="pools-tuscan.JPG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18075" y="1752600"/>
            <a:ext cx="3927475" cy="4343400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7656</TotalTime>
  <Words>595</Words>
  <Application>Microsoft Office PowerPoint</Application>
  <PresentationFormat>On-screen Show (4:3)</PresentationFormat>
  <Paragraphs>287</Paragraphs>
  <Slides>27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Times New Roman</vt:lpstr>
      <vt:lpstr>Verdana</vt:lpstr>
      <vt:lpstr>Wingdings</vt:lpstr>
      <vt:lpstr>Wingdings 2</vt:lpstr>
      <vt:lpstr>Aspect</vt:lpstr>
      <vt:lpstr>Presentation</vt:lpstr>
      <vt:lpstr>Acrobat Document</vt:lpstr>
      <vt:lpstr>Peppermill Renewable Energy Program</vt:lpstr>
      <vt:lpstr>Peppermill Renewable Energy Program</vt:lpstr>
      <vt:lpstr>Peppermill Renewal Energy Program</vt:lpstr>
      <vt:lpstr>Peppermill Renewable Energy Program</vt:lpstr>
      <vt:lpstr>Peppermill Renewable Energy Program</vt:lpstr>
      <vt:lpstr>PowerPoint Presentation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PowerPoint Presentation</vt:lpstr>
      <vt:lpstr>Peppermill Renewable Energy Program</vt:lpstr>
      <vt:lpstr>Peppermill Renewable Energy Program</vt:lpstr>
      <vt:lpstr>Peppermill Renewable Energy Program</vt:lpstr>
      <vt:lpstr>Peppermill Renewable Energy Program</vt:lpstr>
      <vt:lpstr>Peppermill Renewable Energy Program</vt:lpstr>
    </vt:vector>
  </TitlesOfParts>
  <Company>Peppermill Casinos,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Peppermill Geothermal Program</dc:title>
  <dc:creator>dparker</dc:creator>
  <cp:lastModifiedBy>DWalden</cp:lastModifiedBy>
  <cp:revision>140</cp:revision>
  <dcterms:created xsi:type="dcterms:W3CDTF">2009-10-02T21:24:46Z</dcterms:created>
  <dcterms:modified xsi:type="dcterms:W3CDTF">2014-06-20T18:43:21Z</dcterms:modified>
</cp:coreProperties>
</file>