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4"/>
  </p:notesMasterIdLst>
  <p:handoutMasterIdLst>
    <p:handoutMasterId r:id="rId25"/>
  </p:handoutMasterIdLst>
  <p:sldIdLst>
    <p:sldId id="541" r:id="rId2"/>
    <p:sldId id="547" r:id="rId3"/>
    <p:sldId id="540" r:id="rId4"/>
    <p:sldId id="350" r:id="rId5"/>
    <p:sldId id="384" r:id="rId6"/>
    <p:sldId id="502" r:id="rId7"/>
    <p:sldId id="385" r:id="rId8"/>
    <p:sldId id="544" r:id="rId9"/>
    <p:sldId id="539" r:id="rId10"/>
    <p:sldId id="521" r:id="rId11"/>
    <p:sldId id="525" r:id="rId12"/>
    <p:sldId id="520" r:id="rId13"/>
    <p:sldId id="394" r:id="rId14"/>
    <p:sldId id="548" r:id="rId15"/>
    <p:sldId id="523" r:id="rId16"/>
    <p:sldId id="527" r:id="rId17"/>
    <p:sldId id="536" r:id="rId18"/>
    <p:sldId id="533" r:id="rId19"/>
    <p:sldId id="352" r:id="rId20"/>
    <p:sldId id="549" r:id="rId21"/>
    <p:sldId id="546" r:id="rId22"/>
    <p:sldId id="314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deline" initials="M" lastIdx="17" clrIdx="0"/>
  <p:cmAuthor id="1" name="rick yoder" initials="ry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9FB15"/>
    <a:srgbClr val="000304"/>
    <a:srgbClr val="FF66CC"/>
    <a:srgbClr val="0066FF"/>
    <a:srgbClr val="CCFFCC"/>
    <a:srgbClr val="FFCCFF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05" autoAdjust="0"/>
    <p:restoredTop sz="78333" autoAdjust="0"/>
  </p:normalViewPr>
  <p:slideViewPr>
    <p:cSldViewPr>
      <p:cViewPr>
        <p:scale>
          <a:sx n="77" d="100"/>
          <a:sy n="77" d="100"/>
        </p:scale>
        <p:origin x="-118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C13004-35A0-45CB-8E11-9738DC0E5BF8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40BBF3-2D78-4072-86D4-8BE5CCC63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755F79-5EE3-4241-8481-FC996000A149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D7825D-3BBA-449B-A1BF-6B582DF1B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943" indent="-232943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943" indent="-232943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53BC7-E92D-4C92-A20A-E0D44C4B45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825D-3BBA-449B-A1BF-6B582DF1B76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05177-F8AF-45AC-A7D1-2425572D3C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26C4C-0474-4442-A1BB-19D3567668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CD4AF-D007-4D46-BA61-DD9C117461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18214-F634-474E-890B-4C5773FD48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CD325-DDEA-49EF-9E94-B31B3DB2F8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D5D8F-98D5-48B0-8D98-59D2A1D6FD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1456B-E47A-4BD9-8FD5-995B2D9913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F6CD6-5661-479D-A791-AC1AA36101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02F5D-5832-4DED-AFE5-D96C7D07D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C0AEF-F3FE-41AD-8DB6-45252C2E0F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3C4E-18D0-4CC8-83F2-DF898E390D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68903F-D624-45CF-9D74-0E1FCA9A2E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w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ewinternet.org/Infographics/2010/Internet-acess-by-age-group-over-time.asp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internet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.gov/socialmedia/" TargetMode="External"/><Relationship Id="rId5" Type="http://schemas.openxmlformats.org/officeDocument/2006/relationships/hyperlink" Target="http://www.epa.gov/epahome/socialmedia.html" TargetMode="External"/><Relationship Id="rId4" Type="http://schemas.openxmlformats.org/officeDocument/2006/relationships/hyperlink" Target="http://www.pewinternet.org/Infographics/Generational-differences-in-online-activities.asp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2ric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35.png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0"/>
            <a:ext cx="9144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-228600" y="0"/>
            <a:ext cx="457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915400" y="0"/>
            <a:ext cx="457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8600" y="1981200"/>
            <a:ext cx="3786284" cy="4221985"/>
            <a:chOff x="4604144" y="411985"/>
            <a:chExt cx="4319684" cy="4907785"/>
          </a:xfrm>
        </p:grpSpPr>
        <p:sp>
          <p:nvSpPr>
            <p:cNvPr id="7" name="Rectangle 6"/>
            <p:cNvSpPr/>
            <p:nvPr/>
          </p:nvSpPr>
          <p:spPr bwMode="auto">
            <a:xfrm rot="20832588">
              <a:off x="4712488" y="1814570"/>
              <a:ext cx="4114800" cy="35052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CCFF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38100" dir="2700000" sx="104000" sy="104000" algn="tl" rotWithShape="0">
                <a:prstClr val="black">
                  <a:alpha val="6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20832588">
              <a:off x="4604144" y="411985"/>
              <a:ext cx="4114800" cy="3505200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38100" dir="2700000" sx="104000" sy="104000" algn="tl" rotWithShape="0">
                <a:prstClr val="black">
                  <a:alpha val="6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AutoShape 2"/>
            <p:cNvSpPr txBox="1">
              <a:spLocks noChangeArrowheads="1"/>
            </p:cNvSpPr>
            <p:nvPr/>
          </p:nvSpPr>
          <p:spPr>
            <a:xfrm rot="20780308">
              <a:off x="4748937" y="556686"/>
              <a:ext cx="3733800" cy="25908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2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304"/>
                  </a:solidFill>
                  <a:effectLst/>
                  <a:uLnTx/>
                  <a:uFillTx/>
                  <a:latin typeface="Candara" pitchFamily="34" charset="0"/>
                  <a:ea typeface="+mj-ea"/>
                  <a:cs typeface="+mj-cs"/>
                </a:rPr>
                <a:t>Intro to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304"/>
                  </a:solidFill>
                  <a:effectLst/>
                  <a:uLnTx/>
                  <a:uFillTx/>
                  <a:latin typeface="Candara" pitchFamily="34" charset="0"/>
                  <a:ea typeface="+mj-ea"/>
                  <a:cs typeface="+mj-cs"/>
                </a:rPr>
                <a:t>Web 2.0 &amp;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304"/>
                  </a:solidFill>
                  <a:effectLst/>
                  <a:uLnTx/>
                  <a:uFillTx/>
                  <a:latin typeface="Candara" pitchFamily="34" charset="0"/>
                  <a:ea typeface="+mj-ea"/>
                  <a:cs typeface="+mj-cs"/>
                </a:rPr>
                <a:t>Social Media</a:t>
              </a: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>
            <a:xfrm rot="20866052">
              <a:off x="5270911" y="3169851"/>
              <a:ext cx="3361793" cy="5016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304"/>
                  </a:solidFill>
                  <a:effectLst/>
                  <a:uLnTx/>
                  <a:uFillTx/>
                  <a:latin typeface="Candara" pitchFamily="34" charset="0"/>
                  <a:ea typeface="+mn-ea"/>
                  <a:cs typeface="+mn-cs"/>
                </a:rPr>
                <a:t>What it means for TAPs</a:t>
              </a:r>
            </a:p>
          </p:txBody>
        </p:sp>
        <p:sp>
          <p:nvSpPr>
            <p:cNvPr id="11" name="AutoShape 2"/>
            <p:cNvSpPr txBox="1">
              <a:spLocks noChangeArrowheads="1"/>
            </p:cNvSpPr>
            <p:nvPr/>
          </p:nvSpPr>
          <p:spPr bwMode="auto">
            <a:xfrm rot="20780308">
              <a:off x="5190028" y="4082070"/>
              <a:ext cx="3733800" cy="1163882"/>
            </a:xfrm>
            <a:prstGeom prst="roundRect">
              <a:avLst>
                <a:gd name="adj" fmla="val 5000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 smtClean="0">
                  <a:solidFill>
                    <a:srgbClr val="000304"/>
                  </a:solidFill>
                  <a:latin typeface="Candara" pitchFamily="34" charset="0"/>
                  <a:ea typeface="+mj-ea"/>
                  <a:cs typeface="+mj-cs"/>
                </a:rPr>
                <a:t>Rick Yoder, P2RIC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304"/>
                  </a:solidFill>
                  <a:effectLst/>
                  <a:uLnTx/>
                  <a:uFillTx/>
                  <a:latin typeface="Candara" pitchFamily="34" charset="0"/>
                  <a:ea typeface="+mj-ea"/>
                  <a:cs typeface="+mj-cs"/>
                </a:rPr>
                <a:t>Laura Barnes, GLRPPR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0"/>
            <a:ext cx="4800600" cy="1143000"/>
          </a:xfrm>
        </p:spPr>
        <p:txBody>
          <a:bodyPr/>
          <a:lstStyle/>
          <a:p>
            <a:r>
              <a:rPr lang="en-US" dirty="0" smtClean="0"/>
              <a:t>Social Networks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2743200" cy="4616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Examples: </a:t>
            </a:r>
            <a:r>
              <a:rPr lang="en-US" sz="1400" dirty="0" smtClean="0"/>
              <a:t>PPRC, (</a:t>
            </a:r>
            <a:r>
              <a:rPr lang="en-US" sz="1400" dirty="0" err="1" smtClean="0"/>
              <a:t>Facebook</a:t>
            </a:r>
            <a:r>
              <a:rPr lang="en-US" sz="1400" dirty="0" smtClean="0"/>
              <a:t>), </a:t>
            </a:r>
            <a:r>
              <a:rPr lang="en-US" sz="1400" dirty="0" err="1" smtClean="0"/>
              <a:t>LincolnGreenScene</a:t>
            </a:r>
            <a:r>
              <a:rPr lang="en-US" sz="1400" dirty="0" smtClean="0"/>
              <a:t> (</a:t>
            </a:r>
            <a:r>
              <a:rPr lang="en-US" sz="1400" dirty="0" err="1" smtClean="0"/>
              <a:t>Ning</a:t>
            </a:r>
            <a:r>
              <a:rPr lang="en-US" sz="1400" dirty="0" smtClean="0"/>
              <a:t>), Zero Waste,  GLRPPR</a:t>
            </a:r>
          </a:p>
          <a:p>
            <a:endParaRPr lang="en-US" sz="1400" dirty="0"/>
          </a:p>
          <a:p>
            <a:r>
              <a:rPr lang="en-US" sz="1400" b="1" dirty="0" smtClean="0"/>
              <a:t>What</a:t>
            </a:r>
            <a:r>
              <a:rPr lang="en-US" sz="1400" dirty="0" smtClean="0"/>
              <a:t>: A new, low cost channel of communication. Remember: Google = </a:t>
            </a:r>
            <a:r>
              <a:rPr lang="en-US" sz="1400" dirty="0" err="1" smtClean="0"/>
              <a:t>Facebook</a:t>
            </a:r>
            <a:r>
              <a:rPr lang="en-US" sz="1400" dirty="0" smtClean="0"/>
              <a:t> in market.</a:t>
            </a:r>
          </a:p>
          <a:p>
            <a:endParaRPr lang="en-US" sz="1400" dirty="0"/>
          </a:p>
          <a:p>
            <a:r>
              <a:rPr lang="en-US" sz="1400" b="1" dirty="0" smtClean="0"/>
              <a:t>Why</a:t>
            </a:r>
            <a:r>
              <a:rPr lang="en-US" sz="1400" dirty="0" smtClean="0"/>
              <a:t>: Lets “Joiners” share and discuss likes and content with each other. Allows fans to keep up to date with your news. </a:t>
            </a:r>
            <a:r>
              <a:rPr lang="en-US" sz="1400" i="1" dirty="0" smtClean="0"/>
              <a:t>Increases loyalty, brand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b="1" dirty="0" smtClean="0"/>
              <a:t>Metrics: </a:t>
            </a:r>
            <a:r>
              <a:rPr lang="en-US" sz="1400" dirty="0" smtClean="0"/>
              <a:t>Measure the number of friends/fans, the number of wall-posts and comments left on posted items.</a:t>
            </a:r>
          </a:p>
          <a:p>
            <a:endParaRPr lang="en-US" sz="1400" dirty="0" smtClean="0"/>
          </a:p>
          <a:p>
            <a:r>
              <a:rPr lang="en-US" sz="1400" b="1" dirty="0" smtClean="0"/>
              <a:t>Risks</a:t>
            </a:r>
            <a:r>
              <a:rPr lang="en-US" sz="1400" dirty="0" smtClean="0"/>
              <a:t>: Privacy issues. </a:t>
            </a:r>
            <a:r>
              <a:rPr lang="en-US" sz="1400" i="1" dirty="0" smtClean="0"/>
              <a:t>ANOTHER</a:t>
            </a:r>
            <a:r>
              <a:rPr lang="en-US" sz="1400" dirty="0" smtClean="0"/>
              <a:t> site to check/admin.</a:t>
            </a:r>
            <a:endParaRPr lang="en-US" sz="1400" dirty="0"/>
          </a:p>
        </p:txBody>
      </p:sp>
      <p:graphicFrame>
        <p:nvGraphicFramePr>
          <p:cNvPr id="22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4937760"/>
          <a:ext cx="19812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98120"/>
                <a:gridCol w="198120"/>
                <a:gridCol w="198120"/>
                <a:gridCol w="198120"/>
                <a:gridCol w="198120"/>
              </a:tblGrid>
              <a:tr h="217714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Find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Improve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Deliver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714"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Community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Talk</a:t>
                      </a:r>
                      <a:endParaRPr lang="en-US" dirty="0"/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Grow</a:t>
                      </a:r>
                      <a:endParaRPr lang="en-US" dirty="0"/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199" y="1066800"/>
            <a:ext cx="804555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3124200" y="1066800"/>
            <a:ext cx="6019800" cy="5625644"/>
            <a:chOff x="3124200" y="1066800"/>
            <a:chExt cx="6019800" cy="56256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4200" y="1066800"/>
              <a:ext cx="6019800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276600" y="6477000"/>
              <a:ext cx="5486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http://www.fastcompany.com/1584920/facebook-now-more-popular-than-google-let-the-ad-wars-begin</a:t>
              </a:r>
              <a:endParaRPr lang="en-US" sz="800" dirty="0"/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304800"/>
            <a:ext cx="30274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228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685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638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Feeds &amp; Widgets</a:t>
            </a:r>
            <a:br>
              <a:rPr lang="en-US" dirty="0" smtClean="0"/>
            </a:br>
            <a:r>
              <a:rPr lang="en-US" sz="3100" dirty="0" smtClean="0"/>
              <a:t>(News In &lt;&gt; News Out)</a:t>
            </a:r>
            <a:endParaRPr lang="en-US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2743200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Examples: </a:t>
            </a:r>
            <a:r>
              <a:rPr lang="en-US" sz="1400" dirty="0" smtClean="0"/>
              <a:t>P2Rx News, P2 </a:t>
            </a:r>
            <a:r>
              <a:rPr lang="en-US" sz="1400" dirty="0" err="1" smtClean="0"/>
              <a:t>Infohouse</a:t>
            </a:r>
            <a:r>
              <a:rPr lang="en-US" sz="1400" dirty="0" smtClean="0"/>
              <a:t> Traffic, Yahoo! Pipes, Twitter lists</a:t>
            </a:r>
          </a:p>
          <a:p>
            <a:endParaRPr lang="en-US" sz="1400" dirty="0"/>
          </a:p>
          <a:p>
            <a:r>
              <a:rPr lang="en-US" sz="1400" b="1" dirty="0" smtClean="0"/>
              <a:t>What</a:t>
            </a:r>
            <a:r>
              <a:rPr lang="en-US" sz="1400" dirty="0" smtClean="0"/>
              <a:t>: </a:t>
            </a:r>
            <a:r>
              <a:rPr lang="en-US" sz="1400" b="1" i="1" dirty="0" smtClean="0"/>
              <a:t>In</a:t>
            </a:r>
            <a:r>
              <a:rPr lang="en-US" sz="1400" dirty="0" smtClean="0"/>
              <a:t>: News crawl of your preferred sources; </a:t>
            </a:r>
            <a:r>
              <a:rPr lang="en-US" sz="1400" b="1" i="1" dirty="0" smtClean="0"/>
              <a:t>Out</a:t>
            </a:r>
            <a:r>
              <a:rPr lang="en-US" sz="1400" dirty="0" smtClean="0"/>
              <a:t>: Timely information in branded wrapper.</a:t>
            </a:r>
          </a:p>
          <a:p>
            <a:endParaRPr lang="en-US" sz="1400" dirty="0"/>
          </a:p>
          <a:p>
            <a:r>
              <a:rPr lang="en-US" sz="1400" b="1" dirty="0" smtClean="0"/>
              <a:t>Why</a:t>
            </a:r>
            <a:r>
              <a:rPr lang="en-US" sz="1400" dirty="0" smtClean="0"/>
              <a:t>:  Real time info is good for  monitoring others &amp; self- promo, </a:t>
            </a:r>
            <a:r>
              <a:rPr lang="en-US" sz="1400" i="1" dirty="0" smtClean="0"/>
              <a:t>awareness.</a:t>
            </a:r>
            <a:r>
              <a:rPr lang="en-US" sz="1400" dirty="0" smtClean="0"/>
              <a:t> Adding context improves your credibility. </a:t>
            </a:r>
          </a:p>
          <a:p>
            <a:endParaRPr lang="en-US" sz="1400" dirty="0"/>
          </a:p>
          <a:p>
            <a:r>
              <a:rPr lang="en-US" sz="1400" b="1" dirty="0" smtClean="0"/>
              <a:t>Metrics: </a:t>
            </a:r>
            <a:r>
              <a:rPr lang="en-US" sz="1400" dirty="0" err="1" smtClean="0"/>
              <a:t>Pageviews</a:t>
            </a:r>
            <a:r>
              <a:rPr lang="en-US" sz="1400" dirty="0" smtClean="0"/>
              <a:t>, number of “insertions” of your content into other sites; clicks from other sites onto yours through RSS boxes and other functions.</a:t>
            </a:r>
          </a:p>
          <a:p>
            <a:endParaRPr lang="en-US" sz="1400" dirty="0" smtClean="0"/>
          </a:p>
          <a:p>
            <a:r>
              <a:rPr lang="en-US" sz="1400" b="1" dirty="0" smtClean="0"/>
              <a:t>Risk:</a:t>
            </a:r>
            <a:r>
              <a:rPr lang="en-US" sz="1400" dirty="0" smtClean="0"/>
              <a:t> Quantity v. focus.</a:t>
            </a:r>
            <a:endParaRPr lang="en-US" sz="1400" b="1" dirty="0"/>
          </a:p>
        </p:txBody>
      </p:sp>
      <p:graphicFrame>
        <p:nvGraphicFramePr>
          <p:cNvPr id="17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4800600"/>
          <a:ext cx="19812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98120"/>
                <a:gridCol w="198120"/>
                <a:gridCol w="198120"/>
                <a:gridCol w="198120"/>
                <a:gridCol w="198120"/>
              </a:tblGrid>
              <a:tr h="217714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Find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Improve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Deliver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</a:tr>
              <a:tr h="217714"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Community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Talk</a:t>
                      </a:r>
                      <a:endParaRPr lang="en-US" dirty="0"/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Grow</a:t>
                      </a:r>
                      <a:endParaRPr lang="en-US" dirty="0"/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752600"/>
            <a:ext cx="1602130" cy="163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ryoder\AppData\Local\Temp\notesFCBCEE\glrppr_newsb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733800"/>
            <a:ext cx="1577147" cy="2852928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5029200" y="1673757"/>
            <a:ext cx="3886200" cy="2010491"/>
            <a:chOff x="5029200" y="1673757"/>
            <a:chExt cx="3886200" cy="2010491"/>
          </a:xfrm>
        </p:grpSpPr>
        <p:pic>
          <p:nvPicPr>
            <p:cNvPr id="9" name="Picture 3" descr="C:\Users\ryoder\AppData\Local\Temp\notesFCBCEE\p2ric_newpub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29200" y="1673757"/>
              <a:ext cx="3886200" cy="2010491"/>
            </a:xfrm>
            <a:prstGeom prst="rect">
              <a:avLst/>
            </a:prstGeom>
            <a:noFill/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34000" y="2286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TextBox 13"/>
          <p:cNvSpPr txBox="1"/>
          <p:nvPr/>
        </p:nvSpPr>
        <p:spPr>
          <a:xfrm>
            <a:off x="5181600" y="6172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Take Away:  </a:t>
            </a:r>
            <a:r>
              <a:rPr lang="en-US" b="1" dirty="0" smtClean="0">
                <a:solidFill>
                  <a:srgbClr val="C00000"/>
                </a:solidFill>
              </a:rPr>
              <a:t>READ &amp; FEED</a:t>
            </a:r>
          </a:p>
        </p:txBody>
      </p:sp>
      <p:pic>
        <p:nvPicPr>
          <p:cNvPr id="15" name="Picture 4" descr="C:\Users\ryoder\AppData\Local\Temp\notesFCBCEE\p2ric_newsearch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810000"/>
            <a:ext cx="3861816" cy="2097366"/>
          </a:xfrm>
          <a:prstGeom prst="rect">
            <a:avLst/>
          </a:prstGeom>
          <a:noFill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304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8600"/>
            <a:ext cx="2895600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Examples: </a:t>
            </a:r>
            <a:r>
              <a:rPr lang="en-US" sz="1400" dirty="0" smtClean="0"/>
              <a:t>@</a:t>
            </a:r>
            <a:r>
              <a:rPr lang="en-US" sz="1400" dirty="0" err="1" smtClean="0"/>
              <a:t>NPPRoundtable</a:t>
            </a:r>
            <a:r>
              <a:rPr lang="en-US" sz="1400" dirty="0" smtClean="0"/>
              <a:t>, @</a:t>
            </a:r>
            <a:r>
              <a:rPr lang="en-US" sz="1400" dirty="0" err="1" smtClean="0"/>
              <a:t>PacNW_PPRC</a:t>
            </a:r>
            <a:r>
              <a:rPr lang="en-US" sz="1400" dirty="0" smtClean="0"/>
              <a:t>, @P2Rx, @</a:t>
            </a:r>
            <a:r>
              <a:rPr lang="en-US" sz="1400" dirty="0" err="1" smtClean="0"/>
              <a:t>lisapjackson</a:t>
            </a:r>
            <a:r>
              <a:rPr lang="en-US" sz="1400" dirty="0" smtClean="0"/>
              <a:t> ,@</a:t>
            </a:r>
            <a:r>
              <a:rPr lang="en-US" sz="1400" dirty="0" err="1" smtClean="0"/>
              <a:t>EnvNewsBits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Twitter, </a:t>
            </a:r>
            <a:r>
              <a:rPr lang="en-US" sz="1400" dirty="0" err="1" smtClean="0"/>
              <a:t>Facebook</a:t>
            </a:r>
            <a:r>
              <a:rPr lang="en-US" sz="1400" dirty="0" smtClean="0"/>
              <a:t>, LinkedIn</a:t>
            </a:r>
          </a:p>
          <a:p>
            <a:endParaRPr lang="en-US" sz="1400" dirty="0"/>
          </a:p>
          <a:p>
            <a:r>
              <a:rPr lang="en-US" sz="1400" b="1" dirty="0" smtClean="0"/>
              <a:t>What: </a:t>
            </a:r>
            <a:r>
              <a:rPr lang="en-US" sz="1400" dirty="0" smtClean="0"/>
              <a:t>Fast &amp; easy publishing of announcements, events, news.  Opinion puts that in context.</a:t>
            </a:r>
          </a:p>
          <a:p>
            <a:endParaRPr lang="en-US" sz="1400" dirty="0"/>
          </a:p>
          <a:p>
            <a:r>
              <a:rPr lang="en-US" sz="1400" b="1" dirty="0" smtClean="0"/>
              <a:t>Why: </a:t>
            </a:r>
            <a:r>
              <a:rPr lang="en-US" sz="1400" dirty="0" smtClean="0"/>
              <a:t>Followers receive real-time updates; </a:t>
            </a:r>
            <a:r>
              <a:rPr lang="en-US" sz="1400" i="1" dirty="0" smtClean="0"/>
              <a:t>reciprocity is huge</a:t>
            </a:r>
            <a:r>
              <a:rPr lang="en-US" sz="1400" dirty="0" smtClean="0"/>
              <a:t>! Build new network, credibility. *</a:t>
            </a:r>
            <a:r>
              <a:rPr lang="en-US" sz="1400" dirty="0" err="1" smtClean="0"/>
              <a:t>LoC</a:t>
            </a:r>
            <a:r>
              <a:rPr lang="en-US" sz="1400" dirty="0" smtClean="0"/>
              <a:t>*</a:t>
            </a:r>
          </a:p>
          <a:p>
            <a:endParaRPr lang="en-US" sz="1400" dirty="0"/>
          </a:p>
          <a:p>
            <a:r>
              <a:rPr lang="en-US" sz="1400" b="1" dirty="0" smtClean="0"/>
              <a:t>Metrics: </a:t>
            </a:r>
            <a:r>
              <a:rPr lang="en-US" sz="1400" dirty="0" smtClean="0"/>
              <a:t>Measure the number of followers, re-tweet and replies to see who is reading and what they think.</a:t>
            </a:r>
          </a:p>
          <a:p>
            <a:endParaRPr lang="en-US" sz="1400" dirty="0"/>
          </a:p>
          <a:p>
            <a:r>
              <a:rPr lang="en-US" sz="1400" b="1" dirty="0" smtClean="0"/>
              <a:t>Risks: </a:t>
            </a:r>
            <a:r>
              <a:rPr lang="en-US" sz="1400" dirty="0" smtClean="0"/>
              <a:t>Little bits can get lost in big stream; time management.</a:t>
            </a:r>
            <a:endParaRPr lang="en-US" sz="1400" dirty="0"/>
          </a:p>
        </p:txBody>
      </p:sp>
      <p:graphicFrame>
        <p:nvGraphicFramePr>
          <p:cNvPr id="18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4800600"/>
          <a:ext cx="19812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98120"/>
                <a:gridCol w="198120"/>
                <a:gridCol w="198120"/>
                <a:gridCol w="198120"/>
                <a:gridCol w="198120"/>
              </a:tblGrid>
              <a:tr h="217714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Find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Improve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Deliver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714"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Community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Talk</a:t>
                      </a:r>
                      <a:endParaRPr lang="en-US" dirty="0"/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Grow</a:t>
                      </a:r>
                      <a:endParaRPr lang="en-US" dirty="0"/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276600" y="304800"/>
            <a:ext cx="7315200" cy="5181600"/>
            <a:chOff x="3352800" y="914400"/>
            <a:chExt cx="7315200" cy="51816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2800" y="1066800"/>
              <a:ext cx="7068087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3352800" y="914400"/>
              <a:ext cx="73152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52800" y="5181600"/>
              <a:ext cx="73152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638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Twitter </a:t>
            </a:r>
            <a:br>
              <a:rPr lang="en-US" dirty="0" smtClean="0"/>
            </a:br>
            <a:r>
              <a:rPr lang="en-US" dirty="0" smtClean="0"/>
              <a:t>(&amp; other </a:t>
            </a:r>
            <a:r>
              <a:rPr lang="en-US" dirty="0" err="1" smtClean="0"/>
              <a:t>microblogs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3" name="Picture 3" descr="C:\Users\ryoder\AppData\Local\Temp\notesFCBCEE\p2ric_twitterb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810000"/>
            <a:ext cx="1456944" cy="3048000"/>
          </a:xfrm>
          <a:prstGeom prst="rect">
            <a:avLst/>
          </a:prstGeom>
          <a:noFill/>
        </p:spPr>
      </p:pic>
      <p:pic>
        <p:nvPicPr>
          <p:cNvPr id="14" name="Picture 4" descr="C:\Users\ryoder\AppData\Local\Temp\notesFCBCEE\region7_twitterbo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810000"/>
            <a:ext cx="1456944" cy="304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724400" y="4800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#Reuse  #Reduce #P2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PreventionPays</a:t>
            </a:r>
            <a:r>
              <a:rPr lang="en-US" dirty="0" smtClean="0"/>
              <a:t>  #P2Rx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5867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C00000"/>
                </a:solidFill>
              </a:rPr>
              <a:t>TakeAway</a:t>
            </a:r>
            <a:r>
              <a:rPr lang="en-US" i="1" dirty="0" smtClean="0">
                <a:solidFill>
                  <a:srgbClr val="C00000"/>
                </a:solidFill>
              </a:rPr>
              <a:t>: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POST &amp; LINK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then</a:t>
            </a:r>
            <a:r>
              <a:rPr lang="en-US" dirty="0" smtClean="0">
                <a:solidFill>
                  <a:srgbClr val="C00000"/>
                </a:solidFill>
              </a:rPr>
              <a:t> send)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228600"/>
            <a:ext cx="39565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228600"/>
            <a:ext cx="304800" cy="30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0" y="533400"/>
            <a:ext cx="528638" cy="49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86800" y="304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18697" r="36565" b="51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791200" cy="13716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smtClean="0"/>
              <a:t>A tool like </a:t>
            </a:r>
            <a:r>
              <a:rPr lang="en-US" sz="2600" b="1" dirty="0" err="1" smtClean="0"/>
              <a:t>HootSuite</a:t>
            </a:r>
            <a:r>
              <a:rPr lang="en-US" sz="2600" b="1" dirty="0" smtClean="0"/>
              <a:t> allows you to update several social networks (and blogs) with one, easy-to-use platform </a:t>
            </a:r>
            <a:r>
              <a:rPr lang="en-US" sz="2400" b="1" dirty="0" smtClean="0">
                <a:solidFill>
                  <a:srgbClr val="0000FF"/>
                </a:solidFill>
              </a:rPr>
              <a:t>(www.hootsuite.com)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762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C00000"/>
                </a:solidFill>
              </a:rPr>
              <a:t>TakeAway</a:t>
            </a:r>
            <a:r>
              <a:rPr lang="en-US" i="1" dirty="0" smtClean="0">
                <a:solidFill>
                  <a:srgbClr val="C00000"/>
                </a:solidFill>
              </a:rPr>
              <a:t>: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POST &amp; LINK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then</a:t>
            </a:r>
            <a:r>
              <a:rPr lang="en-US" dirty="0" smtClean="0">
                <a:solidFill>
                  <a:srgbClr val="C00000"/>
                </a:solidFill>
              </a:rPr>
              <a:t> send)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71" y="0"/>
            <a:ext cx="87344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Blogging Through Others </a:t>
            </a:r>
            <a:r>
              <a:rPr lang="en-US" sz="3600" dirty="0" smtClean="0"/>
              <a:t>(as guests)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2590800" cy="4185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Example</a:t>
            </a:r>
            <a:r>
              <a:rPr lang="en-US" sz="1400" dirty="0" smtClean="0"/>
              <a:t>: GLRPPR Blog</a:t>
            </a:r>
          </a:p>
          <a:p>
            <a:endParaRPr lang="en-US" sz="1400" dirty="0"/>
          </a:p>
          <a:p>
            <a:r>
              <a:rPr lang="en-US" sz="1400" b="1" dirty="0" smtClean="0"/>
              <a:t>What: </a:t>
            </a:r>
            <a:r>
              <a:rPr lang="en-US" sz="1400" dirty="0" smtClean="0"/>
              <a:t>Posting guest articles on existing blogs can gain exposure quickly.</a:t>
            </a:r>
          </a:p>
          <a:p>
            <a:endParaRPr lang="en-US" sz="1400" dirty="0"/>
          </a:p>
          <a:p>
            <a:r>
              <a:rPr lang="en-US" sz="1400" b="1" dirty="0" smtClean="0"/>
              <a:t>Why</a:t>
            </a:r>
            <a:r>
              <a:rPr lang="en-US" sz="1400" dirty="0" smtClean="0"/>
              <a:t>: Extends the credibility and trust of existing bloggers to you and your products. Moves clients from </a:t>
            </a:r>
            <a:r>
              <a:rPr lang="en-US" sz="1400" i="1" dirty="0" smtClean="0"/>
              <a:t>consideration</a:t>
            </a:r>
            <a:r>
              <a:rPr lang="en-US" sz="1400" dirty="0" smtClean="0"/>
              <a:t> to </a:t>
            </a:r>
            <a:r>
              <a:rPr lang="en-US" sz="1400" i="1" dirty="0" smtClean="0"/>
              <a:t>preference</a:t>
            </a:r>
            <a:r>
              <a:rPr lang="en-US" sz="1400" dirty="0" smtClean="0"/>
              <a:t>. </a:t>
            </a:r>
          </a:p>
          <a:p>
            <a:endParaRPr lang="en-US" sz="1400" dirty="0"/>
          </a:p>
          <a:p>
            <a:r>
              <a:rPr lang="en-US" sz="1400" b="1" dirty="0" smtClean="0"/>
              <a:t>Metrics: </a:t>
            </a:r>
            <a:r>
              <a:rPr lang="en-US" sz="1400" dirty="0" smtClean="0"/>
              <a:t>Measure number of readers, page views, and comments to see which articles are working best.</a:t>
            </a:r>
          </a:p>
          <a:p>
            <a:endParaRPr lang="en-US" sz="1400" dirty="0"/>
          </a:p>
          <a:p>
            <a:r>
              <a:rPr lang="en-US" sz="1400" b="1" dirty="0" smtClean="0"/>
              <a:t>Risks</a:t>
            </a:r>
            <a:r>
              <a:rPr lang="en-US" sz="1400" dirty="0" smtClean="0"/>
              <a:t>: Negligible if you choose the right destinations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27619" t="15238" r="16190" b="5524"/>
          <a:stretch>
            <a:fillRect/>
          </a:stretch>
        </p:blipFill>
        <p:spPr bwMode="auto">
          <a:xfrm>
            <a:off x="3200400" y="1676400"/>
            <a:ext cx="363122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 l="32381" t="20571" r="20952" b="4762"/>
          <a:stretch>
            <a:fillRect/>
          </a:stretch>
        </p:blipFill>
        <p:spPr bwMode="auto">
          <a:xfrm>
            <a:off x="5334000" y="1371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 l="29048" t="15714" r="17619" b="5810"/>
          <a:stretch>
            <a:fillRect/>
          </a:stretch>
        </p:blipFill>
        <p:spPr bwMode="auto">
          <a:xfrm>
            <a:off x="3733800" y="2362200"/>
            <a:ext cx="439148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4800600"/>
          <a:ext cx="19812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98120"/>
                <a:gridCol w="198120"/>
                <a:gridCol w="198120"/>
                <a:gridCol w="198120"/>
                <a:gridCol w="198120"/>
              </a:tblGrid>
              <a:tr h="217714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Find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Improve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Deliver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714"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Community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Talk</a:t>
                      </a:r>
                      <a:endParaRPr lang="en-US" dirty="0"/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Grow</a:t>
                      </a:r>
                      <a:endParaRPr lang="en-US" dirty="0"/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ryoder\AppData\Local\Temp\notesFCBCEE\The GLRPPR Blog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794715">
            <a:off x="3017914" y="3476108"/>
            <a:ext cx="6393352" cy="1598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5562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Wikis and CMS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2743200" cy="3754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Examples: </a:t>
            </a:r>
            <a:r>
              <a:rPr lang="en-US" sz="1400" dirty="0" smtClean="0"/>
              <a:t>P2Rx Wiki, SUSTAIN Updates, </a:t>
            </a:r>
            <a:r>
              <a:rPr lang="en-US" sz="1400" dirty="0" err="1" smtClean="0"/>
              <a:t>Toxipedia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b="1" dirty="0" smtClean="0"/>
              <a:t>What</a:t>
            </a:r>
            <a:r>
              <a:rPr lang="en-US" sz="1400" dirty="0" smtClean="0"/>
              <a:t>: Documents open to (supervised) community editing.</a:t>
            </a:r>
          </a:p>
          <a:p>
            <a:endParaRPr lang="en-US" sz="1400" dirty="0"/>
          </a:p>
          <a:p>
            <a:r>
              <a:rPr lang="en-US" sz="1400" b="1" dirty="0" smtClean="0"/>
              <a:t>Why: </a:t>
            </a:r>
            <a:r>
              <a:rPr lang="en-US" sz="1400" dirty="0" smtClean="0"/>
              <a:t>Allows faster release of content; demonstrate credibility and knowledge; build relationships with community; transparency.</a:t>
            </a:r>
          </a:p>
          <a:p>
            <a:endParaRPr lang="en-US" sz="1400" dirty="0"/>
          </a:p>
          <a:p>
            <a:r>
              <a:rPr lang="en-US" sz="1400" b="1" dirty="0" smtClean="0"/>
              <a:t>Metrics</a:t>
            </a:r>
            <a:r>
              <a:rPr lang="en-US" sz="1400" dirty="0" smtClean="0"/>
              <a:t>: Measure number of readers, page views, page edits.</a:t>
            </a:r>
            <a:endParaRPr lang="en-US" dirty="0" smtClean="0"/>
          </a:p>
          <a:p>
            <a:endParaRPr lang="en-US" sz="1400" dirty="0" smtClean="0"/>
          </a:p>
          <a:p>
            <a:r>
              <a:rPr lang="en-US" sz="1400" b="1" dirty="0" smtClean="0"/>
              <a:t>Risks</a:t>
            </a:r>
            <a:r>
              <a:rPr lang="en-US" sz="1400" dirty="0" smtClean="0"/>
              <a:t>: Learning curve an obstacle to recruitment.</a:t>
            </a:r>
            <a:endParaRPr lang="en-US" sz="14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12381" t="15238" r="952" b="4762"/>
          <a:stretch>
            <a:fillRect/>
          </a:stretch>
        </p:blipFill>
        <p:spPr bwMode="auto">
          <a:xfrm>
            <a:off x="3200400" y="1371600"/>
            <a:ext cx="581152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4572000"/>
          <a:ext cx="19812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98120"/>
                <a:gridCol w="198120"/>
                <a:gridCol w="198120"/>
                <a:gridCol w="198120"/>
                <a:gridCol w="198120"/>
              </a:tblGrid>
              <a:tr h="217714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Find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Improve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</a:tr>
              <a:tr h="217714"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Community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Talk</a:t>
                      </a:r>
                      <a:endParaRPr lang="en-US" dirty="0"/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Grow</a:t>
                      </a:r>
                      <a:endParaRPr lang="en-US" dirty="0"/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5486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WordPress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 blog platform, works as Content Management System (CMS)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293178"/>
            <a:ext cx="1295400" cy="11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228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52400"/>
            <a:ext cx="5638800" cy="1143000"/>
          </a:xfrm>
        </p:spPr>
        <p:txBody>
          <a:bodyPr/>
          <a:lstStyle/>
          <a:p>
            <a:r>
              <a:rPr lang="en-US" dirty="0" smtClean="0"/>
              <a:t>Online Calendars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2743200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Example</a:t>
            </a:r>
            <a:r>
              <a:rPr lang="en-US" sz="1400" dirty="0" smtClean="0"/>
              <a:t>: Google, Yahoo!</a:t>
            </a:r>
          </a:p>
          <a:p>
            <a:endParaRPr lang="en-US" sz="1400" dirty="0"/>
          </a:p>
          <a:p>
            <a:r>
              <a:rPr lang="en-US" sz="1400" b="1" dirty="0" smtClean="0"/>
              <a:t>What</a:t>
            </a:r>
            <a:r>
              <a:rPr lang="en-US" sz="1400" dirty="0" smtClean="0"/>
              <a:t>: Underused but effective event marketing technique (anything can become an “event”). Combine with Tweets and blogs to market the events.</a:t>
            </a:r>
          </a:p>
          <a:p>
            <a:endParaRPr lang="en-US" sz="1400" dirty="0"/>
          </a:p>
          <a:p>
            <a:r>
              <a:rPr lang="en-US" sz="1400" b="1" dirty="0" smtClean="0"/>
              <a:t>Why</a:t>
            </a:r>
            <a:r>
              <a:rPr lang="en-US" sz="1400" dirty="0" smtClean="0"/>
              <a:t>:  Increases engagement and loyalty. Improve scheduling among peer organizations serving shared audiences.</a:t>
            </a:r>
          </a:p>
          <a:p>
            <a:endParaRPr lang="en-US" sz="1400" dirty="0"/>
          </a:p>
          <a:p>
            <a:r>
              <a:rPr lang="en-US" sz="1400" b="1" dirty="0" smtClean="0"/>
              <a:t>Metrics</a:t>
            </a:r>
            <a:r>
              <a:rPr lang="en-US" sz="1400" dirty="0" smtClean="0"/>
              <a:t>: Track detail views to see which events are of interest.</a:t>
            </a:r>
          </a:p>
          <a:p>
            <a:endParaRPr lang="en-US" sz="1400" dirty="0" smtClean="0"/>
          </a:p>
          <a:p>
            <a:r>
              <a:rPr lang="en-US" sz="1400" b="1" dirty="0" smtClean="0"/>
              <a:t>Risks</a:t>
            </a:r>
            <a:r>
              <a:rPr lang="en-US" sz="1400" dirty="0" smtClean="0"/>
              <a:t>: Small loss of branding due to formatting limitations.</a:t>
            </a:r>
            <a:endParaRPr lang="en-US" sz="1400" b="1" dirty="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12500" t="18333" r="29167" b="26667"/>
          <a:stretch>
            <a:fillRect/>
          </a:stretch>
        </p:blipFill>
        <p:spPr bwMode="auto">
          <a:xfrm>
            <a:off x="3124200" y="1219200"/>
            <a:ext cx="581890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429000"/>
            <a:ext cx="4459326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4800600"/>
          <a:ext cx="19812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98120"/>
                <a:gridCol w="198120"/>
                <a:gridCol w="198120"/>
                <a:gridCol w="198120"/>
                <a:gridCol w="198120"/>
              </a:tblGrid>
              <a:tr h="217714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Find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Improve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714"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Community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Share</a:t>
                      </a:r>
                      <a:endParaRPr lang="en-US" dirty="0"/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Grow</a:t>
                      </a:r>
                      <a:endParaRPr lang="en-US" dirty="0"/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0"/>
            <a:ext cx="5562600" cy="1143000"/>
          </a:xfrm>
        </p:spPr>
        <p:txBody>
          <a:bodyPr/>
          <a:lstStyle/>
          <a:p>
            <a:r>
              <a:rPr lang="en-US" dirty="0" smtClean="0"/>
              <a:t>Social Bookmarking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2514600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Examples: </a:t>
            </a:r>
            <a:r>
              <a:rPr lang="en-US" sz="1400" dirty="0" smtClean="0"/>
              <a:t>Delicious P2TagTeam</a:t>
            </a:r>
          </a:p>
          <a:p>
            <a:endParaRPr lang="en-US" sz="1400" dirty="0"/>
          </a:p>
          <a:p>
            <a:r>
              <a:rPr lang="en-US" sz="1400" b="1" dirty="0" smtClean="0"/>
              <a:t>What: </a:t>
            </a:r>
            <a:r>
              <a:rPr lang="en-US" sz="1400" dirty="0" smtClean="0"/>
              <a:t>Community identified &amp; shared reference library; better finds than Google of recent information</a:t>
            </a:r>
          </a:p>
          <a:p>
            <a:endParaRPr lang="en-US" sz="1400" dirty="0"/>
          </a:p>
          <a:p>
            <a:r>
              <a:rPr lang="en-US" sz="1400" b="1" dirty="0" smtClean="0"/>
              <a:t>Why</a:t>
            </a:r>
            <a:r>
              <a:rPr lang="en-US" sz="1400" dirty="0" smtClean="0"/>
              <a:t>:  Increases ability to find and re-find references; grows network &amp; community; data-mining potential to improve community reference base.</a:t>
            </a:r>
          </a:p>
          <a:p>
            <a:endParaRPr lang="en-US" sz="1400" dirty="0"/>
          </a:p>
          <a:p>
            <a:r>
              <a:rPr lang="en-US" sz="1400" b="1" dirty="0" smtClean="0"/>
              <a:t>Metrics: </a:t>
            </a:r>
            <a:r>
              <a:rPr lang="en-US" sz="1400" dirty="0" smtClean="0"/>
              <a:t>Rank reference popularity; trend possible, growth in network</a:t>
            </a:r>
          </a:p>
          <a:p>
            <a:endParaRPr lang="en-US" sz="1400" dirty="0" smtClean="0"/>
          </a:p>
          <a:p>
            <a:r>
              <a:rPr lang="en-US" sz="1400" b="1" dirty="0" smtClean="0"/>
              <a:t>Risks:</a:t>
            </a:r>
            <a:r>
              <a:rPr lang="en-US" sz="1400" dirty="0" smtClean="0"/>
              <a:t> Free service may become fee-for-service</a:t>
            </a:r>
            <a:endParaRPr lang="en-US" sz="1400" b="1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17708" t="15963" r="6250" b="6667"/>
          <a:stretch>
            <a:fillRect/>
          </a:stretch>
        </p:blipFill>
        <p:spPr bwMode="auto">
          <a:xfrm>
            <a:off x="3200400" y="990600"/>
            <a:ext cx="565892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4800600"/>
          <a:ext cx="19812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98120"/>
                <a:gridCol w="198120"/>
                <a:gridCol w="198120"/>
                <a:gridCol w="198120"/>
                <a:gridCol w="198120"/>
              </a:tblGrid>
              <a:tr h="217714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Find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Improve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endParaRPr lang="en-US" dirty="0"/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</a:tr>
              <a:tr h="217714"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Community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Talk</a:t>
                      </a:r>
                      <a:endParaRPr lang="en-US" dirty="0"/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dirty="0" smtClean="0"/>
                        <a:t>Grow</a:t>
                      </a:r>
                      <a:endParaRPr lang="en-US" dirty="0"/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ryoder\AppData\Local\Temp\notesFCBCEE\p2ric_newbookmar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5020641"/>
            <a:ext cx="3807540" cy="1837359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3276600" y="990600"/>
            <a:ext cx="5867400" cy="3810000"/>
            <a:chOff x="-7307" y="1023938"/>
            <a:chExt cx="9082414" cy="4966144"/>
          </a:xfrm>
          <a:solidFill>
            <a:schemeClr val="bg1"/>
          </a:solidFill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7307" y="1023938"/>
              <a:ext cx="9082414" cy="49423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46553" y="5657376"/>
              <a:ext cx="4683691" cy="3327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00FF"/>
                  </a:solidFill>
                  <a:latin typeface="Georgia" pitchFamily="18" charset="0"/>
                </a:rPr>
                <a:t>Delicious.com/</a:t>
              </a:r>
              <a:r>
                <a:rPr lang="en-US" sz="1000" dirty="0" err="1" smtClean="0">
                  <a:solidFill>
                    <a:srgbClr val="0000FF"/>
                  </a:solidFill>
                  <a:latin typeface="Georgia" pitchFamily="18" charset="0"/>
                </a:rPr>
                <a:t>jeanwaters</a:t>
              </a:r>
              <a:endParaRPr lang="en-US" sz="1000" dirty="0">
                <a:solidFill>
                  <a:srgbClr val="0000FF"/>
                </a:solidFill>
                <a:latin typeface="Georgia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0" y="1066800"/>
            <a:ext cx="6096000" cy="3751421"/>
            <a:chOff x="0" y="1066800"/>
            <a:chExt cx="9106702" cy="541497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066800"/>
              <a:ext cx="9106702" cy="5105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27668" y="6126370"/>
              <a:ext cx="4551068" cy="3554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00FF"/>
                  </a:solidFill>
                  <a:latin typeface="Georgia" pitchFamily="18" charset="0"/>
                </a:rPr>
                <a:t>Delicious.com/</a:t>
              </a:r>
              <a:r>
                <a:rPr lang="en-US" sz="1000" dirty="0" err="1" smtClean="0">
                  <a:solidFill>
                    <a:srgbClr val="0000FF"/>
                  </a:solidFill>
                  <a:latin typeface="Georgia" pitchFamily="18" charset="0"/>
                </a:rPr>
                <a:t>andy_bray</a:t>
              </a:r>
              <a:endParaRPr lang="en-US" sz="1000" dirty="0">
                <a:solidFill>
                  <a:srgbClr val="0000FF"/>
                </a:solidFill>
                <a:latin typeface="Georgia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0" y="914400"/>
            <a:ext cx="6096000" cy="4128524"/>
            <a:chOff x="304800" y="685800"/>
            <a:chExt cx="8507589" cy="547251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4800" y="685800"/>
              <a:ext cx="8507589" cy="50484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411145" y="5635096"/>
              <a:ext cx="4190999" cy="523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00FF"/>
                  </a:solidFill>
                  <a:latin typeface="Georgia" pitchFamily="18" charset="0"/>
                </a:rPr>
                <a:t>Delicious.com/p2ric</a:t>
              </a:r>
            </a:p>
            <a:p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26909" y="990600"/>
            <a:ext cx="6117091" cy="3903821"/>
            <a:chOff x="304801" y="609600"/>
            <a:chExt cx="8458200" cy="525353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4801" y="609600"/>
              <a:ext cx="8458200" cy="5129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333964" y="5531780"/>
              <a:ext cx="4191000" cy="3313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00FF"/>
                  </a:solidFill>
                  <a:latin typeface="Georgia" pitchFamily="18" charset="0"/>
                </a:rPr>
                <a:t>Delicoius.com/</a:t>
              </a:r>
              <a:r>
                <a:rPr lang="en-US" sz="1000" dirty="0" err="1" smtClean="0">
                  <a:solidFill>
                    <a:srgbClr val="0000FF"/>
                  </a:solidFill>
                  <a:latin typeface="Georgia" pitchFamily="18" charset="0"/>
                </a:rPr>
                <a:t>jscrogum</a:t>
              </a:r>
              <a:r>
                <a:rPr lang="en-US" sz="1000" dirty="0" smtClean="0">
                  <a:latin typeface="Georgia" pitchFamily="18" charset="0"/>
                </a:rPr>
                <a:t> </a:t>
              </a:r>
              <a:endParaRPr lang="en-US" sz="1000" dirty="0">
                <a:latin typeface="Georgia" pitchFamily="18" charset="0"/>
              </a:endParaRPr>
            </a:p>
          </p:txBody>
        </p:sp>
      </p:grp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228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because everyone else is doing it, does that mean we have to, too?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1980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Be not the first by who the new is tried, nor the last to lay the old aside.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-Alexander Pope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251" y="609600"/>
            <a:ext cx="882783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6248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http://www.pewinternet.org/Infographics/2010/Internet-acess-by-age-group-over-time.aspx</a:t>
            </a:r>
            <a:endParaRPr lang="en-US" sz="1400" dirty="0" smtClean="0"/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71" y="0"/>
            <a:ext cx="87344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Forrester research about on-line markets:</a:t>
            </a:r>
          </a:p>
          <a:p>
            <a:pPr lvl="1"/>
            <a:r>
              <a:rPr lang="en-US" sz="1400" dirty="0" smtClean="0"/>
              <a:t>http://forrester.typepad.com/groundswell/2010/01/conversationalists-get-onto-the-ladder.html</a:t>
            </a:r>
          </a:p>
          <a:p>
            <a:r>
              <a:rPr lang="en-US" sz="1800" dirty="0" smtClean="0"/>
              <a:t>Data about internet usage:</a:t>
            </a:r>
          </a:p>
          <a:p>
            <a:pPr lvl="1"/>
            <a:r>
              <a:rPr lang="en-US" sz="1400" dirty="0" smtClean="0">
                <a:hlinkClick r:id="rId3"/>
              </a:rPr>
              <a:t>http://www.pewinternet.org/</a:t>
            </a:r>
            <a:endParaRPr lang="en-US" sz="1400" dirty="0" smtClean="0"/>
          </a:p>
          <a:p>
            <a:pPr lvl="1"/>
            <a:r>
              <a:rPr lang="en-US" sz="1400" dirty="0" smtClean="0">
                <a:hlinkClick r:id="rId4"/>
              </a:rPr>
              <a:t>http://www.pewinternet.org/Infographics/Generational-differences-in-online-activities.aspx</a:t>
            </a:r>
            <a:endParaRPr lang="en-US" sz="1400" dirty="0" smtClean="0"/>
          </a:p>
          <a:p>
            <a:r>
              <a:rPr lang="en-US" sz="1800" dirty="0" smtClean="0"/>
              <a:t>Useful federal social media sites</a:t>
            </a:r>
          </a:p>
          <a:p>
            <a:pPr lvl="1"/>
            <a:r>
              <a:rPr lang="en-US" sz="1400" dirty="0" smtClean="0">
                <a:solidFill>
                  <a:srgbClr val="0070C0"/>
                </a:solidFill>
                <a:hlinkClick r:id="rId5"/>
              </a:rPr>
              <a:t>http://www.usa.gov/webcontent/technology/other_tech.shtml </a:t>
            </a:r>
          </a:p>
          <a:p>
            <a:pPr lvl="1"/>
            <a:r>
              <a:rPr lang="en-US" sz="1400" dirty="0" smtClean="0">
                <a:solidFill>
                  <a:srgbClr val="0070C0"/>
                </a:solidFill>
                <a:hlinkClick r:id="rId6"/>
              </a:rPr>
              <a:t>http://www.cdc.gov/socialmedia/</a:t>
            </a:r>
            <a:r>
              <a:rPr lang="en-US" sz="1400" dirty="0" smtClean="0">
                <a:solidFill>
                  <a:srgbClr val="0070C0"/>
                </a:solidFill>
              </a:rPr>
              <a:t>   </a:t>
            </a:r>
          </a:p>
          <a:p>
            <a:pPr lvl="1"/>
            <a:r>
              <a:rPr lang="en-US" sz="1400" dirty="0" smtClean="0">
                <a:solidFill>
                  <a:srgbClr val="0070C0"/>
                </a:solidFill>
                <a:hlinkClick r:id="rId5"/>
              </a:rPr>
              <a:t>http://www.epa.gov/epahome/socialmedia.html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</a:p>
          <a:p>
            <a:endParaRPr lang="en-US" sz="1800" dirty="0" smtClean="0">
              <a:solidFill>
                <a:srgbClr val="0070C0"/>
              </a:solidFill>
            </a:endParaRPr>
          </a:p>
          <a:p>
            <a:pPr lvl="1"/>
            <a:endParaRPr lang="en-US" sz="1400" dirty="0" smtClean="0">
              <a:solidFill>
                <a:srgbClr val="0070C0"/>
              </a:solidFill>
            </a:endParaRPr>
          </a:p>
          <a:p>
            <a:pPr lvl="1"/>
            <a:endParaRPr lang="en-US" sz="1400" dirty="0" smtClean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irdlogo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057400"/>
            <a:ext cx="4267200" cy="4267200"/>
          </a:xfrm>
        </p:spPr>
      </p:pic>
      <p:sp>
        <p:nvSpPr>
          <p:cNvPr id="5" name="TextBox 4"/>
          <p:cNvSpPr txBox="1"/>
          <p:nvPr/>
        </p:nvSpPr>
        <p:spPr>
          <a:xfrm>
            <a:off x="5029200" y="2971800"/>
            <a:ext cx="32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Richard Yoder, PE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UNO – CBA – NBDC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P2RIC</a:t>
            </a:r>
            <a:r>
              <a:rPr lang="en-US" dirty="0" smtClean="0"/>
              <a:t> Director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6001 Dodge St.       MH200R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Omaha, NE  68182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402.554.6257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ryoder@unomaha.edu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  <a:hlinkClick r:id="rId4"/>
              </a:rPr>
              <a:t>www.p2ric.org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Serving R7 = IA, KS, MO, 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0"/>
            <a:ext cx="6858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londonmet.ac.uk/londonmet/fms/MRSite/psd/dmcf/PR-Pages/August_09/rss-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V="1">
            <a:off x="12700" y="2806700"/>
            <a:ext cx="381000" cy="254000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5146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114800"/>
            <a:ext cx="304800" cy="2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4953000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7620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2057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0" y="575818"/>
            <a:ext cx="609600" cy="87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33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2362199"/>
            <a:ext cx="1064826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3581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33600" y="3886200"/>
            <a:ext cx="533400" cy="98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1752600"/>
            <a:ext cx="228600" cy="22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3276600"/>
            <a:ext cx="228600" cy="23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" y="4419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81199" y="3124200"/>
            <a:ext cx="98534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4600" y="1504950"/>
            <a:ext cx="62484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7200" y="3581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3400" y="45720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76200" y="152400"/>
            <a:ext cx="1828800" cy="5791200"/>
            <a:chOff x="76200" y="152400"/>
            <a:chExt cx="1828800" cy="5791200"/>
          </a:xfrm>
        </p:grpSpPr>
        <p:sp>
          <p:nvSpPr>
            <p:cNvPr id="25" name="Rectangle 24"/>
            <p:cNvSpPr/>
            <p:nvPr/>
          </p:nvSpPr>
          <p:spPr>
            <a:xfrm>
              <a:off x="152400" y="152400"/>
              <a:ext cx="1600200" cy="5791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200" y="228600"/>
              <a:ext cx="1828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u="sng" dirty="0" smtClean="0"/>
                <a:t>What people are doing</a:t>
              </a:r>
              <a:endParaRPr lang="en-US" sz="1100" b="1" u="sng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81000" y="609600"/>
            <a:ext cx="1295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/>
              <a:t>Creators </a:t>
            </a:r>
            <a:r>
              <a:rPr lang="en-US" sz="900" dirty="0" smtClean="0"/>
              <a:t> publish: blogs, web pages, articles &amp; stories;  upload videos &amp;  audio</a:t>
            </a:r>
          </a:p>
          <a:p>
            <a:pPr algn="r"/>
            <a:endParaRPr lang="en-US" sz="900" b="1" dirty="0" smtClean="0"/>
          </a:p>
          <a:p>
            <a:pPr algn="r"/>
            <a:r>
              <a:rPr lang="en-US" sz="900" b="1" dirty="0" smtClean="0">
                <a:solidFill>
                  <a:srgbClr val="0070C0"/>
                </a:solidFill>
              </a:rPr>
              <a:t>Conversationalists</a:t>
            </a:r>
            <a:r>
              <a:rPr lang="en-US" sz="900" dirty="0" smtClean="0">
                <a:solidFill>
                  <a:srgbClr val="0070C0"/>
                </a:solidFill>
              </a:rPr>
              <a:t> update their status.</a:t>
            </a:r>
          </a:p>
          <a:p>
            <a:pPr algn="r"/>
            <a:endParaRPr lang="en-US" sz="900" dirty="0" smtClean="0"/>
          </a:p>
          <a:p>
            <a:pPr algn="r"/>
            <a:r>
              <a:rPr lang="en-US" sz="900" b="1" dirty="0" smtClean="0"/>
              <a:t>Critics</a:t>
            </a:r>
            <a:r>
              <a:rPr lang="en-US" sz="900" dirty="0" smtClean="0"/>
              <a:t> comment: post ratings &amp; reviews; contribute to forums &amp; wikis</a:t>
            </a:r>
          </a:p>
          <a:p>
            <a:pPr algn="r"/>
            <a:endParaRPr lang="en-US" sz="900" dirty="0" smtClean="0"/>
          </a:p>
          <a:p>
            <a:pPr algn="r"/>
            <a:r>
              <a:rPr lang="en-US" sz="900" b="1" dirty="0" smtClean="0"/>
              <a:t>Collectors </a:t>
            </a:r>
            <a:r>
              <a:rPr lang="en-US" sz="900" dirty="0" smtClean="0"/>
              <a:t>research:</a:t>
            </a:r>
            <a:r>
              <a:rPr lang="en-US" sz="900" dirty="0"/>
              <a:t> </a:t>
            </a:r>
            <a:r>
              <a:rPr lang="en-US" sz="900" dirty="0" smtClean="0"/>
              <a:t>use RSS, add tags</a:t>
            </a:r>
          </a:p>
          <a:p>
            <a:pPr algn="r"/>
            <a:endParaRPr lang="en-US" sz="900" dirty="0" smtClean="0"/>
          </a:p>
          <a:p>
            <a:pPr algn="r"/>
            <a:endParaRPr lang="en-US" sz="900" b="1" dirty="0" smtClean="0"/>
          </a:p>
          <a:p>
            <a:pPr algn="r"/>
            <a:endParaRPr lang="en-US" sz="900" b="1" dirty="0" smtClean="0"/>
          </a:p>
          <a:p>
            <a:pPr algn="r"/>
            <a:r>
              <a:rPr lang="en-US" sz="900" b="1" dirty="0" smtClean="0"/>
              <a:t>Jointers </a:t>
            </a:r>
            <a:r>
              <a:rPr lang="en-US" sz="900" dirty="0" smtClean="0"/>
              <a:t>join:</a:t>
            </a:r>
            <a:r>
              <a:rPr lang="en-US" sz="900" b="1" dirty="0" smtClean="0"/>
              <a:t> </a:t>
            </a:r>
          </a:p>
          <a:p>
            <a:pPr algn="r"/>
            <a:r>
              <a:rPr lang="en-US" sz="900" dirty="0" smtClean="0"/>
              <a:t>Use social networking sites</a:t>
            </a:r>
          </a:p>
          <a:p>
            <a:pPr algn="r"/>
            <a:endParaRPr lang="en-US" sz="900" dirty="0" smtClean="0"/>
          </a:p>
          <a:p>
            <a:pPr algn="r"/>
            <a:endParaRPr lang="en-US" sz="900" dirty="0" smtClean="0"/>
          </a:p>
          <a:p>
            <a:pPr algn="r"/>
            <a:r>
              <a:rPr lang="en-US" sz="900" b="1" dirty="0" smtClean="0"/>
              <a:t>Spectators </a:t>
            </a:r>
            <a:r>
              <a:rPr lang="en-US" sz="900" dirty="0" smtClean="0"/>
              <a:t>monitor:</a:t>
            </a:r>
          </a:p>
          <a:p>
            <a:pPr algn="r"/>
            <a:r>
              <a:rPr lang="en-US" sz="900" dirty="0" smtClean="0"/>
              <a:t>read blogs, tweets, forum comments &amp; reviews; watch videos, listen to podcasts</a:t>
            </a:r>
          </a:p>
          <a:p>
            <a:pPr algn="r"/>
            <a:endParaRPr lang="en-US" sz="900" dirty="0" smtClean="0"/>
          </a:p>
          <a:p>
            <a:pPr algn="r"/>
            <a:endParaRPr lang="en-US" sz="900" dirty="0" smtClean="0"/>
          </a:p>
          <a:p>
            <a:pPr algn="r"/>
            <a:r>
              <a:rPr lang="en-US" sz="900" b="1" dirty="0" err="1" smtClean="0"/>
              <a:t>Inactives</a:t>
            </a:r>
            <a:r>
              <a:rPr lang="en-US" sz="900" b="1" dirty="0" smtClean="0"/>
              <a:t> </a:t>
            </a:r>
            <a:r>
              <a:rPr lang="en-US" sz="900" dirty="0" smtClean="0"/>
              <a:t>do none of the above</a:t>
            </a:r>
            <a:endParaRPr lang="en-US" sz="900" b="1" dirty="0" smtClean="0"/>
          </a:p>
          <a:p>
            <a:pPr algn="r"/>
            <a:endParaRPr lang="en-US" sz="900" dirty="0" smtClean="0"/>
          </a:p>
          <a:p>
            <a:pPr algn="r"/>
            <a:endParaRPr lang="en-US" sz="900" dirty="0" smtClean="0"/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1524000"/>
            <a:ext cx="228600" cy="23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chool.discoveryeducation.com/clipart/images/graph.gi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14401"/>
            <a:ext cx="9099494" cy="5943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People Use Web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Wikipedia = 4,000,000 articles</a:t>
            </a:r>
          </a:p>
          <a:p>
            <a:r>
              <a:rPr lang="en-US" dirty="0" smtClean="0"/>
              <a:t>YouTube = &gt;100,000,000 videos</a:t>
            </a:r>
          </a:p>
          <a:p>
            <a:r>
              <a:rPr lang="en-US" dirty="0" smtClean="0"/>
              <a:t>Blogger = &gt;200,000,000 blogs</a:t>
            </a:r>
          </a:p>
          <a:p>
            <a:r>
              <a:rPr lang="en-US" dirty="0" err="1" smtClean="0"/>
              <a:t>Facebook</a:t>
            </a:r>
            <a:r>
              <a:rPr lang="en-US" dirty="0" smtClean="0"/>
              <a:t> = Google: each ~7% all web site visits</a:t>
            </a:r>
          </a:p>
          <a:p>
            <a:r>
              <a:rPr lang="en-US" dirty="0" smtClean="0"/>
              <a:t>73% of active online users have read a blog</a:t>
            </a:r>
          </a:p>
          <a:p>
            <a:r>
              <a:rPr lang="en-US" dirty="0" smtClean="0"/>
              <a:t>45% have started their own blog</a:t>
            </a:r>
          </a:p>
          <a:p>
            <a:r>
              <a:rPr lang="en-US" dirty="0" smtClean="0"/>
              <a:t>39% subscribe to an RSS feed</a:t>
            </a:r>
          </a:p>
          <a:p>
            <a:r>
              <a:rPr lang="en-US" dirty="0" smtClean="0"/>
              <a:t>57% have joined a social network</a:t>
            </a:r>
          </a:p>
          <a:p>
            <a:r>
              <a:rPr lang="en-US" dirty="0" smtClean="0"/>
              <a:t>55% have uploaded photos</a:t>
            </a:r>
          </a:p>
          <a:p>
            <a:r>
              <a:rPr lang="en-US" dirty="0" smtClean="0"/>
              <a:t>83% have watched videos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6650" r="4590"/>
          <a:stretch>
            <a:fillRect/>
          </a:stretch>
        </p:blipFill>
        <p:spPr bwMode="auto">
          <a:xfrm>
            <a:off x="0" y="7257"/>
            <a:ext cx="9144000" cy="685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Don’t Miss the Boat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using the tools that are changing the way people discover, share, and communicate.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971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http://www.epa.gov/epahome/socialmedia.html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http://www.cdc.gov/socialmedia/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130796">
            <a:off x="119022" y="3913851"/>
            <a:ext cx="2971800" cy="1219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chemeClr val="accent2"/>
                </a:solidFill>
              </a:rPr>
              <a:t>Tell ‘</a:t>
            </a:r>
            <a:r>
              <a:rPr lang="en-US" sz="6000" dirty="0" err="1" smtClean="0">
                <a:solidFill>
                  <a:schemeClr val="accent2"/>
                </a:solidFill>
              </a:rPr>
              <a:t>em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 rot="2014659">
            <a:off x="6090715" y="4231897"/>
            <a:ext cx="3352800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‘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6172200"/>
            <a:ext cx="8001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" y="6400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Innovators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400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Early Adopters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0800" y="64008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Early Majority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64008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Late Majority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42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Laggards</a:t>
            </a:r>
          </a:p>
        </p:txBody>
      </p:sp>
      <p:sp>
        <p:nvSpPr>
          <p:cNvPr id="45" name="Freeform 44"/>
          <p:cNvSpPr/>
          <p:nvPr/>
        </p:nvSpPr>
        <p:spPr>
          <a:xfrm>
            <a:off x="685800" y="4495800"/>
            <a:ext cx="8134844" cy="1652728"/>
          </a:xfrm>
          <a:custGeom>
            <a:avLst/>
            <a:gdLst>
              <a:gd name="connsiteX0" fmla="*/ 0 w 7908524"/>
              <a:gd name="connsiteY0" fmla="*/ 3156012 h 3212238"/>
              <a:gd name="connsiteX1" fmla="*/ 514905 w 7908524"/>
              <a:gd name="connsiteY1" fmla="*/ 3084991 h 3212238"/>
              <a:gd name="connsiteX2" fmla="*/ 1890944 w 7908524"/>
              <a:gd name="connsiteY2" fmla="*/ 2392532 h 3212238"/>
              <a:gd name="connsiteX3" fmla="*/ 4021585 w 7908524"/>
              <a:gd name="connsiteY3" fmla="*/ 22194 h 3212238"/>
              <a:gd name="connsiteX4" fmla="*/ 6143348 w 7908524"/>
              <a:gd name="connsiteY4" fmla="*/ 2259367 h 3212238"/>
              <a:gd name="connsiteX5" fmla="*/ 7661429 w 7908524"/>
              <a:gd name="connsiteY5" fmla="*/ 3076113 h 3212238"/>
              <a:gd name="connsiteX6" fmla="*/ 7625919 w 7908524"/>
              <a:gd name="connsiteY6" fmla="*/ 3058358 h 3212238"/>
              <a:gd name="connsiteX0" fmla="*/ 0 w 7908524"/>
              <a:gd name="connsiteY0" fmla="*/ 3156012 h 3212238"/>
              <a:gd name="connsiteX1" fmla="*/ 514905 w 7908524"/>
              <a:gd name="connsiteY1" fmla="*/ 3084991 h 3212238"/>
              <a:gd name="connsiteX2" fmla="*/ 1890944 w 7908524"/>
              <a:gd name="connsiteY2" fmla="*/ 2392532 h 3212238"/>
              <a:gd name="connsiteX3" fmla="*/ 4021585 w 7908524"/>
              <a:gd name="connsiteY3" fmla="*/ 22194 h 3212238"/>
              <a:gd name="connsiteX4" fmla="*/ 6143348 w 7908524"/>
              <a:gd name="connsiteY4" fmla="*/ 2259367 h 3212238"/>
              <a:gd name="connsiteX5" fmla="*/ 7661429 w 7908524"/>
              <a:gd name="connsiteY5" fmla="*/ 3076113 h 3212238"/>
              <a:gd name="connsiteX6" fmla="*/ 7625919 w 7908524"/>
              <a:gd name="connsiteY6" fmla="*/ 3058358 h 3212238"/>
              <a:gd name="connsiteX0" fmla="*/ 0 w 7908524"/>
              <a:gd name="connsiteY0" fmla="*/ 3156012 h 3212238"/>
              <a:gd name="connsiteX1" fmla="*/ 514905 w 7908524"/>
              <a:gd name="connsiteY1" fmla="*/ 3084991 h 3212238"/>
              <a:gd name="connsiteX2" fmla="*/ 1890944 w 7908524"/>
              <a:gd name="connsiteY2" fmla="*/ 2392532 h 3212238"/>
              <a:gd name="connsiteX3" fmla="*/ 4021585 w 7908524"/>
              <a:gd name="connsiteY3" fmla="*/ 22194 h 3212238"/>
              <a:gd name="connsiteX4" fmla="*/ 6143348 w 7908524"/>
              <a:gd name="connsiteY4" fmla="*/ 2259367 h 3212238"/>
              <a:gd name="connsiteX5" fmla="*/ 7661429 w 7908524"/>
              <a:gd name="connsiteY5" fmla="*/ 3076113 h 3212238"/>
              <a:gd name="connsiteX6" fmla="*/ 7625919 w 7908524"/>
              <a:gd name="connsiteY6" fmla="*/ 3058358 h 3212238"/>
              <a:gd name="connsiteX0" fmla="*/ 0 w 7908524"/>
              <a:gd name="connsiteY0" fmla="*/ 3156012 h 3212238"/>
              <a:gd name="connsiteX1" fmla="*/ 514905 w 7908524"/>
              <a:gd name="connsiteY1" fmla="*/ 3084991 h 3212238"/>
              <a:gd name="connsiteX2" fmla="*/ 1890944 w 7908524"/>
              <a:gd name="connsiteY2" fmla="*/ 2392532 h 3212238"/>
              <a:gd name="connsiteX3" fmla="*/ 4021585 w 7908524"/>
              <a:gd name="connsiteY3" fmla="*/ 22194 h 3212238"/>
              <a:gd name="connsiteX4" fmla="*/ 6143348 w 7908524"/>
              <a:gd name="connsiteY4" fmla="*/ 2259367 h 3212238"/>
              <a:gd name="connsiteX5" fmla="*/ 7661429 w 7908524"/>
              <a:gd name="connsiteY5" fmla="*/ 3076113 h 3212238"/>
              <a:gd name="connsiteX6" fmla="*/ 7625919 w 7908524"/>
              <a:gd name="connsiteY6" fmla="*/ 3058358 h 3212238"/>
              <a:gd name="connsiteX0" fmla="*/ 0 w 8302840"/>
              <a:gd name="connsiteY0" fmla="*/ 3156012 h 3212238"/>
              <a:gd name="connsiteX1" fmla="*/ 514905 w 8302840"/>
              <a:gd name="connsiteY1" fmla="*/ 3084991 h 3212238"/>
              <a:gd name="connsiteX2" fmla="*/ 1890944 w 8302840"/>
              <a:gd name="connsiteY2" fmla="*/ 2392532 h 3212238"/>
              <a:gd name="connsiteX3" fmla="*/ 4021585 w 8302840"/>
              <a:gd name="connsiteY3" fmla="*/ 22194 h 3212238"/>
              <a:gd name="connsiteX4" fmla="*/ 6143348 w 8302840"/>
              <a:gd name="connsiteY4" fmla="*/ 2259367 h 3212238"/>
              <a:gd name="connsiteX5" fmla="*/ 7661429 w 8302840"/>
              <a:gd name="connsiteY5" fmla="*/ 3076113 h 3212238"/>
              <a:gd name="connsiteX6" fmla="*/ 8083119 w 8302840"/>
              <a:gd name="connsiteY6" fmla="*/ 3058358 h 3212238"/>
              <a:gd name="connsiteX0" fmla="*/ 0 w 8302840"/>
              <a:gd name="connsiteY0" fmla="*/ 3156012 h 3212238"/>
              <a:gd name="connsiteX1" fmla="*/ 514905 w 8302840"/>
              <a:gd name="connsiteY1" fmla="*/ 3084991 h 3212238"/>
              <a:gd name="connsiteX2" fmla="*/ 1890944 w 8302840"/>
              <a:gd name="connsiteY2" fmla="*/ 2392532 h 3212238"/>
              <a:gd name="connsiteX3" fmla="*/ 4021585 w 8302840"/>
              <a:gd name="connsiteY3" fmla="*/ 22194 h 3212238"/>
              <a:gd name="connsiteX4" fmla="*/ 6143348 w 8302840"/>
              <a:gd name="connsiteY4" fmla="*/ 2259367 h 3212238"/>
              <a:gd name="connsiteX5" fmla="*/ 7661429 w 8302840"/>
              <a:gd name="connsiteY5" fmla="*/ 3076113 h 3212238"/>
              <a:gd name="connsiteX6" fmla="*/ 8083119 w 8302840"/>
              <a:gd name="connsiteY6" fmla="*/ 3058358 h 3212238"/>
              <a:gd name="connsiteX0" fmla="*/ 0 w 8083119"/>
              <a:gd name="connsiteY0" fmla="*/ 3156012 h 3212238"/>
              <a:gd name="connsiteX1" fmla="*/ 514905 w 8083119"/>
              <a:gd name="connsiteY1" fmla="*/ 3084991 h 3212238"/>
              <a:gd name="connsiteX2" fmla="*/ 1890944 w 8083119"/>
              <a:gd name="connsiteY2" fmla="*/ 2392532 h 3212238"/>
              <a:gd name="connsiteX3" fmla="*/ 4021585 w 8083119"/>
              <a:gd name="connsiteY3" fmla="*/ 22194 h 3212238"/>
              <a:gd name="connsiteX4" fmla="*/ 6143348 w 8083119"/>
              <a:gd name="connsiteY4" fmla="*/ 2259367 h 3212238"/>
              <a:gd name="connsiteX5" fmla="*/ 7661429 w 8083119"/>
              <a:gd name="connsiteY5" fmla="*/ 3076113 h 3212238"/>
              <a:gd name="connsiteX6" fmla="*/ 7670307 w 8083119"/>
              <a:gd name="connsiteY6" fmla="*/ 3054774 h 3212238"/>
              <a:gd name="connsiteX7" fmla="*/ 8083119 w 8083119"/>
              <a:gd name="connsiteY7" fmla="*/ 3058358 h 3212238"/>
              <a:gd name="connsiteX0" fmla="*/ 0 w 8197789"/>
              <a:gd name="connsiteY0" fmla="*/ 3156012 h 3212238"/>
              <a:gd name="connsiteX1" fmla="*/ 514905 w 8197789"/>
              <a:gd name="connsiteY1" fmla="*/ 3084991 h 3212238"/>
              <a:gd name="connsiteX2" fmla="*/ 1890944 w 8197789"/>
              <a:gd name="connsiteY2" fmla="*/ 2392532 h 3212238"/>
              <a:gd name="connsiteX3" fmla="*/ 4021585 w 8197789"/>
              <a:gd name="connsiteY3" fmla="*/ 22194 h 3212238"/>
              <a:gd name="connsiteX4" fmla="*/ 6143348 w 8197789"/>
              <a:gd name="connsiteY4" fmla="*/ 2259367 h 3212238"/>
              <a:gd name="connsiteX5" fmla="*/ 7661429 w 8197789"/>
              <a:gd name="connsiteY5" fmla="*/ 3076113 h 3212238"/>
              <a:gd name="connsiteX6" fmla="*/ 8127507 w 8197789"/>
              <a:gd name="connsiteY6" fmla="*/ 2345208 h 3212238"/>
              <a:gd name="connsiteX7" fmla="*/ 8083119 w 8197789"/>
              <a:gd name="connsiteY7" fmla="*/ 3058358 h 3212238"/>
              <a:gd name="connsiteX0" fmla="*/ 0 w 8134288"/>
              <a:gd name="connsiteY0" fmla="*/ 3156012 h 3212238"/>
              <a:gd name="connsiteX1" fmla="*/ 514905 w 8134288"/>
              <a:gd name="connsiteY1" fmla="*/ 3084991 h 3212238"/>
              <a:gd name="connsiteX2" fmla="*/ 1890944 w 8134288"/>
              <a:gd name="connsiteY2" fmla="*/ 2392532 h 3212238"/>
              <a:gd name="connsiteX3" fmla="*/ 4021585 w 8134288"/>
              <a:gd name="connsiteY3" fmla="*/ 22194 h 3212238"/>
              <a:gd name="connsiteX4" fmla="*/ 6143348 w 8134288"/>
              <a:gd name="connsiteY4" fmla="*/ 2259367 h 3212238"/>
              <a:gd name="connsiteX5" fmla="*/ 7661429 w 8134288"/>
              <a:gd name="connsiteY5" fmla="*/ 3076113 h 3212238"/>
              <a:gd name="connsiteX6" fmla="*/ 8042430 w 8134288"/>
              <a:gd name="connsiteY6" fmla="*/ 2649308 h 3212238"/>
              <a:gd name="connsiteX7" fmla="*/ 8127507 w 8134288"/>
              <a:gd name="connsiteY7" fmla="*/ 2345208 h 3212238"/>
              <a:gd name="connsiteX8" fmla="*/ 8083119 w 8134288"/>
              <a:gd name="connsiteY8" fmla="*/ 3058358 h 3212238"/>
              <a:gd name="connsiteX0" fmla="*/ 0 w 8134288"/>
              <a:gd name="connsiteY0" fmla="*/ 3156012 h 3212238"/>
              <a:gd name="connsiteX1" fmla="*/ 514905 w 8134288"/>
              <a:gd name="connsiteY1" fmla="*/ 3084991 h 3212238"/>
              <a:gd name="connsiteX2" fmla="*/ 1890944 w 8134288"/>
              <a:gd name="connsiteY2" fmla="*/ 2392532 h 3212238"/>
              <a:gd name="connsiteX3" fmla="*/ 4021585 w 8134288"/>
              <a:gd name="connsiteY3" fmla="*/ 22194 h 3212238"/>
              <a:gd name="connsiteX4" fmla="*/ 6143348 w 8134288"/>
              <a:gd name="connsiteY4" fmla="*/ 2259367 h 3212238"/>
              <a:gd name="connsiteX5" fmla="*/ 7661429 w 8134288"/>
              <a:gd name="connsiteY5" fmla="*/ 2974746 h 3212238"/>
              <a:gd name="connsiteX6" fmla="*/ 8042430 w 8134288"/>
              <a:gd name="connsiteY6" fmla="*/ 2649308 h 3212238"/>
              <a:gd name="connsiteX7" fmla="*/ 8127507 w 8134288"/>
              <a:gd name="connsiteY7" fmla="*/ 2345208 h 3212238"/>
              <a:gd name="connsiteX8" fmla="*/ 8083119 w 8134288"/>
              <a:gd name="connsiteY8" fmla="*/ 3058358 h 3212238"/>
              <a:gd name="connsiteX0" fmla="*/ 0 w 8134288"/>
              <a:gd name="connsiteY0" fmla="*/ 3156013 h 3212238"/>
              <a:gd name="connsiteX1" fmla="*/ 514905 w 8134288"/>
              <a:gd name="connsiteY1" fmla="*/ 3084991 h 3212238"/>
              <a:gd name="connsiteX2" fmla="*/ 1890944 w 8134288"/>
              <a:gd name="connsiteY2" fmla="*/ 2392532 h 3212238"/>
              <a:gd name="connsiteX3" fmla="*/ 4021585 w 8134288"/>
              <a:gd name="connsiteY3" fmla="*/ 22194 h 3212238"/>
              <a:gd name="connsiteX4" fmla="*/ 6143348 w 8134288"/>
              <a:gd name="connsiteY4" fmla="*/ 2259367 h 3212238"/>
              <a:gd name="connsiteX5" fmla="*/ 7661429 w 8134288"/>
              <a:gd name="connsiteY5" fmla="*/ 2974746 h 3212238"/>
              <a:gd name="connsiteX6" fmla="*/ 8042430 w 8134288"/>
              <a:gd name="connsiteY6" fmla="*/ 2649308 h 3212238"/>
              <a:gd name="connsiteX7" fmla="*/ 8127507 w 8134288"/>
              <a:gd name="connsiteY7" fmla="*/ 2345208 h 3212238"/>
              <a:gd name="connsiteX8" fmla="*/ 8083119 w 8134288"/>
              <a:gd name="connsiteY8" fmla="*/ 3058358 h 3212238"/>
              <a:gd name="connsiteX0" fmla="*/ 0 w 8134288"/>
              <a:gd name="connsiteY0" fmla="*/ 3156013 h 3212238"/>
              <a:gd name="connsiteX1" fmla="*/ 514905 w 8134288"/>
              <a:gd name="connsiteY1" fmla="*/ 3084991 h 3212238"/>
              <a:gd name="connsiteX2" fmla="*/ 1890944 w 8134288"/>
              <a:gd name="connsiteY2" fmla="*/ 2392532 h 3212238"/>
              <a:gd name="connsiteX3" fmla="*/ 4021585 w 8134288"/>
              <a:gd name="connsiteY3" fmla="*/ 22194 h 3212238"/>
              <a:gd name="connsiteX4" fmla="*/ 6143348 w 8134288"/>
              <a:gd name="connsiteY4" fmla="*/ 2259367 h 3212238"/>
              <a:gd name="connsiteX5" fmla="*/ 7661429 w 8134288"/>
              <a:gd name="connsiteY5" fmla="*/ 2974746 h 3212238"/>
              <a:gd name="connsiteX6" fmla="*/ 8042430 w 8134288"/>
              <a:gd name="connsiteY6" fmla="*/ 2649308 h 3212238"/>
              <a:gd name="connsiteX7" fmla="*/ 8127507 w 8134288"/>
              <a:gd name="connsiteY7" fmla="*/ 2345208 h 3212238"/>
              <a:gd name="connsiteX8" fmla="*/ 8083119 w 8134288"/>
              <a:gd name="connsiteY8" fmla="*/ 3058358 h 3212238"/>
              <a:gd name="connsiteX0" fmla="*/ 0 w 8134288"/>
              <a:gd name="connsiteY0" fmla="*/ 3156013 h 3212238"/>
              <a:gd name="connsiteX1" fmla="*/ 514905 w 8134288"/>
              <a:gd name="connsiteY1" fmla="*/ 3084991 h 3212238"/>
              <a:gd name="connsiteX2" fmla="*/ 1890944 w 8134288"/>
              <a:gd name="connsiteY2" fmla="*/ 2392532 h 3212238"/>
              <a:gd name="connsiteX3" fmla="*/ 4021585 w 8134288"/>
              <a:gd name="connsiteY3" fmla="*/ 22194 h 3212238"/>
              <a:gd name="connsiteX4" fmla="*/ 6143348 w 8134288"/>
              <a:gd name="connsiteY4" fmla="*/ 2259367 h 3212238"/>
              <a:gd name="connsiteX5" fmla="*/ 7661429 w 8134288"/>
              <a:gd name="connsiteY5" fmla="*/ 2974746 h 3212238"/>
              <a:gd name="connsiteX6" fmla="*/ 8042430 w 8134288"/>
              <a:gd name="connsiteY6" fmla="*/ 2649308 h 3212238"/>
              <a:gd name="connsiteX7" fmla="*/ 8127507 w 8134288"/>
              <a:gd name="connsiteY7" fmla="*/ 2345208 h 3212238"/>
              <a:gd name="connsiteX8" fmla="*/ 8083119 w 8134288"/>
              <a:gd name="connsiteY8" fmla="*/ 3058358 h 3212238"/>
              <a:gd name="connsiteX0" fmla="*/ 0 w 8134288"/>
              <a:gd name="connsiteY0" fmla="*/ 3156013 h 3212238"/>
              <a:gd name="connsiteX1" fmla="*/ 514905 w 8134288"/>
              <a:gd name="connsiteY1" fmla="*/ 3084991 h 3212238"/>
              <a:gd name="connsiteX2" fmla="*/ 1890944 w 8134288"/>
              <a:gd name="connsiteY2" fmla="*/ 2392532 h 3212238"/>
              <a:gd name="connsiteX3" fmla="*/ 4021585 w 8134288"/>
              <a:gd name="connsiteY3" fmla="*/ 22194 h 3212238"/>
              <a:gd name="connsiteX4" fmla="*/ 6143348 w 8134288"/>
              <a:gd name="connsiteY4" fmla="*/ 2259367 h 3212238"/>
              <a:gd name="connsiteX5" fmla="*/ 7661429 w 8134288"/>
              <a:gd name="connsiteY5" fmla="*/ 2974746 h 3212238"/>
              <a:gd name="connsiteX6" fmla="*/ 8042430 w 8134288"/>
              <a:gd name="connsiteY6" fmla="*/ 2649308 h 3212238"/>
              <a:gd name="connsiteX7" fmla="*/ 8127507 w 8134288"/>
              <a:gd name="connsiteY7" fmla="*/ 2345208 h 3212238"/>
              <a:gd name="connsiteX8" fmla="*/ 8083119 w 8134288"/>
              <a:gd name="connsiteY8" fmla="*/ 3058358 h 3212238"/>
              <a:gd name="connsiteX0" fmla="*/ 0 w 8134844"/>
              <a:gd name="connsiteY0" fmla="*/ 3156013 h 3212238"/>
              <a:gd name="connsiteX1" fmla="*/ 514905 w 8134844"/>
              <a:gd name="connsiteY1" fmla="*/ 3084991 h 3212238"/>
              <a:gd name="connsiteX2" fmla="*/ 1890944 w 8134844"/>
              <a:gd name="connsiteY2" fmla="*/ 2392532 h 3212238"/>
              <a:gd name="connsiteX3" fmla="*/ 4021585 w 8134844"/>
              <a:gd name="connsiteY3" fmla="*/ 22194 h 3212238"/>
              <a:gd name="connsiteX4" fmla="*/ 6143348 w 8134844"/>
              <a:gd name="connsiteY4" fmla="*/ 2259367 h 3212238"/>
              <a:gd name="connsiteX5" fmla="*/ 7661429 w 8134844"/>
              <a:gd name="connsiteY5" fmla="*/ 2974746 h 3212238"/>
              <a:gd name="connsiteX6" fmla="*/ 8042430 w 8134844"/>
              <a:gd name="connsiteY6" fmla="*/ 2649308 h 3212238"/>
              <a:gd name="connsiteX7" fmla="*/ 8039100 w 8134844"/>
              <a:gd name="connsiteY7" fmla="*/ 3019280 h 3212238"/>
              <a:gd name="connsiteX8" fmla="*/ 8127507 w 8134844"/>
              <a:gd name="connsiteY8" fmla="*/ 2345208 h 3212238"/>
              <a:gd name="connsiteX9" fmla="*/ 8083119 w 8134844"/>
              <a:gd name="connsiteY9" fmla="*/ 3058358 h 3212238"/>
              <a:gd name="connsiteX0" fmla="*/ 0 w 8134844"/>
              <a:gd name="connsiteY0" fmla="*/ 3156013 h 3212238"/>
              <a:gd name="connsiteX1" fmla="*/ 514905 w 8134844"/>
              <a:gd name="connsiteY1" fmla="*/ 3084991 h 3212238"/>
              <a:gd name="connsiteX2" fmla="*/ 1890944 w 8134844"/>
              <a:gd name="connsiteY2" fmla="*/ 2392532 h 3212238"/>
              <a:gd name="connsiteX3" fmla="*/ 4021585 w 8134844"/>
              <a:gd name="connsiteY3" fmla="*/ 22194 h 3212238"/>
              <a:gd name="connsiteX4" fmla="*/ 6143348 w 8134844"/>
              <a:gd name="connsiteY4" fmla="*/ 2259367 h 3212238"/>
              <a:gd name="connsiteX5" fmla="*/ 7661429 w 8134844"/>
              <a:gd name="connsiteY5" fmla="*/ 2974746 h 3212238"/>
              <a:gd name="connsiteX6" fmla="*/ 8042430 w 8134844"/>
              <a:gd name="connsiteY6" fmla="*/ 3100789 h 3212238"/>
              <a:gd name="connsiteX7" fmla="*/ 8039100 w 8134844"/>
              <a:gd name="connsiteY7" fmla="*/ 3019280 h 3212238"/>
              <a:gd name="connsiteX8" fmla="*/ 8127507 w 8134844"/>
              <a:gd name="connsiteY8" fmla="*/ 2345208 h 3212238"/>
              <a:gd name="connsiteX9" fmla="*/ 8083119 w 8134844"/>
              <a:gd name="connsiteY9" fmla="*/ 3058358 h 3212238"/>
              <a:gd name="connsiteX0" fmla="*/ 0 w 8134844"/>
              <a:gd name="connsiteY0" fmla="*/ 3156013 h 3212238"/>
              <a:gd name="connsiteX1" fmla="*/ 514905 w 8134844"/>
              <a:gd name="connsiteY1" fmla="*/ 3084991 h 3212238"/>
              <a:gd name="connsiteX2" fmla="*/ 1890944 w 8134844"/>
              <a:gd name="connsiteY2" fmla="*/ 2392532 h 3212238"/>
              <a:gd name="connsiteX3" fmla="*/ 4021585 w 8134844"/>
              <a:gd name="connsiteY3" fmla="*/ 22194 h 3212238"/>
              <a:gd name="connsiteX4" fmla="*/ 6143348 w 8134844"/>
              <a:gd name="connsiteY4" fmla="*/ 2259367 h 3212238"/>
              <a:gd name="connsiteX5" fmla="*/ 7661429 w 8134844"/>
              <a:gd name="connsiteY5" fmla="*/ 2974746 h 3212238"/>
              <a:gd name="connsiteX6" fmla="*/ 8042430 w 8134844"/>
              <a:gd name="connsiteY6" fmla="*/ 3100789 h 3212238"/>
              <a:gd name="connsiteX7" fmla="*/ 8039100 w 8134844"/>
              <a:gd name="connsiteY7" fmla="*/ 3019280 h 3212238"/>
              <a:gd name="connsiteX8" fmla="*/ 8127507 w 8134844"/>
              <a:gd name="connsiteY8" fmla="*/ 3097676 h 3212238"/>
              <a:gd name="connsiteX9" fmla="*/ 8083119 w 8134844"/>
              <a:gd name="connsiteY9" fmla="*/ 3058358 h 3212238"/>
              <a:gd name="connsiteX0" fmla="*/ 0 w 8134844"/>
              <a:gd name="connsiteY0" fmla="*/ 3136707 h 3192932"/>
              <a:gd name="connsiteX1" fmla="*/ 514905 w 8134844"/>
              <a:gd name="connsiteY1" fmla="*/ 3065685 h 3192932"/>
              <a:gd name="connsiteX2" fmla="*/ 1890944 w 8134844"/>
              <a:gd name="connsiteY2" fmla="*/ 2373226 h 3192932"/>
              <a:gd name="connsiteX3" fmla="*/ 4021585 w 8134844"/>
              <a:gd name="connsiteY3" fmla="*/ 2888 h 3192932"/>
              <a:gd name="connsiteX4" fmla="*/ 6143348 w 8134844"/>
              <a:gd name="connsiteY4" fmla="*/ 2390555 h 3192932"/>
              <a:gd name="connsiteX5" fmla="*/ 7661429 w 8134844"/>
              <a:gd name="connsiteY5" fmla="*/ 2955440 h 3192932"/>
              <a:gd name="connsiteX6" fmla="*/ 8042430 w 8134844"/>
              <a:gd name="connsiteY6" fmla="*/ 3081483 h 3192932"/>
              <a:gd name="connsiteX7" fmla="*/ 8039100 w 8134844"/>
              <a:gd name="connsiteY7" fmla="*/ 2999974 h 3192932"/>
              <a:gd name="connsiteX8" fmla="*/ 8127507 w 8134844"/>
              <a:gd name="connsiteY8" fmla="*/ 3078370 h 3192932"/>
              <a:gd name="connsiteX9" fmla="*/ 8083119 w 8134844"/>
              <a:gd name="connsiteY9" fmla="*/ 3039052 h 319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34844" h="3192932">
                <a:moveTo>
                  <a:pt x="0" y="3136707"/>
                </a:moveTo>
                <a:cubicBezTo>
                  <a:pt x="133905" y="3089042"/>
                  <a:pt x="199748" y="3192932"/>
                  <a:pt x="514905" y="3065685"/>
                </a:cubicBezTo>
                <a:cubicBezTo>
                  <a:pt x="830062" y="2938438"/>
                  <a:pt x="1306497" y="2883692"/>
                  <a:pt x="1890944" y="2373226"/>
                </a:cubicBezTo>
                <a:cubicBezTo>
                  <a:pt x="2475391" y="1862760"/>
                  <a:pt x="3312851" y="0"/>
                  <a:pt x="4021585" y="2888"/>
                </a:cubicBezTo>
                <a:cubicBezTo>
                  <a:pt x="4730319" y="5776"/>
                  <a:pt x="5536707" y="1898463"/>
                  <a:pt x="6143348" y="2390555"/>
                </a:cubicBezTo>
                <a:cubicBezTo>
                  <a:pt x="6749989" y="2882647"/>
                  <a:pt x="7344915" y="2840285"/>
                  <a:pt x="7661429" y="2955440"/>
                </a:cubicBezTo>
                <a:cubicBezTo>
                  <a:pt x="7977943" y="3070595"/>
                  <a:pt x="7979485" y="3074061"/>
                  <a:pt x="8042430" y="3081483"/>
                </a:cubicBezTo>
                <a:cubicBezTo>
                  <a:pt x="8105375" y="3088905"/>
                  <a:pt x="8024921" y="3000493"/>
                  <a:pt x="8039100" y="2999974"/>
                </a:cubicBezTo>
                <a:cubicBezTo>
                  <a:pt x="8053279" y="2999455"/>
                  <a:pt x="8120170" y="3071857"/>
                  <a:pt x="8127507" y="3078370"/>
                </a:cubicBezTo>
                <a:cubicBezTo>
                  <a:pt x="8134844" y="3084883"/>
                  <a:pt x="8014317" y="3038455"/>
                  <a:pt x="8083119" y="3039052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eft-Right Arrow 49"/>
          <p:cNvSpPr/>
          <p:nvPr/>
        </p:nvSpPr>
        <p:spPr>
          <a:xfrm>
            <a:off x="914400" y="304800"/>
            <a:ext cx="7696200" cy="609600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838200" y="762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EDUCATION/ COMMUNICATION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286000" y="7620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MARKETING/</a:t>
            </a:r>
          </a:p>
          <a:p>
            <a:pPr algn="ctr"/>
            <a:r>
              <a:rPr lang="en-US" dirty="0" smtClean="0"/>
              <a:t>PERSUASION</a:t>
            </a:r>
          </a:p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477000" y="762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POLICY/LAW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533400" y="2133600"/>
            <a:ext cx="1143000" cy="1886129"/>
            <a:chOff x="685800" y="2057400"/>
            <a:chExt cx="1143000" cy="1886129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4978" t="41667" r="51552" b="16667"/>
            <a:stretch>
              <a:fillRect/>
            </a:stretch>
          </p:blipFill>
          <p:spPr bwMode="auto">
            <a:xfrm>
              <a:off x="990600" y="2057400"/>
              <a:ext cx="689594" cy="765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Box 56"/>
            <p:cNvSpPr txBox="1"/>
            <p:nvPr/>
          </p:nvSpPr>
          <p:spPr>
            <a:xfrm>
              <a:off x="685800" y="2743200"/>
              <a:ext cx="1143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Alarmed</a:t>
              </a:r>
            </a:p>
            <a:p>
              <a:pPr algn="ctr"/>
              <a:r>
                <a:rPr lang="en-US" dirty="0" smtClean="0"/>
                <a:t>Alice</a:t>
              </a:r>
            </a:p>
            <a:p>
              <a:pPr algn="ctr"/>
              <a:r>
                <a:rPr lang="en-US" dirty="0" smtClean="0"/>
                <a:t>‘08:18%</a:t>
              </a:r>
            </a:p>
            <a:p>
              <a:pPr algn="ctr"/>
              <a:r>
                <a:rPr lang="en-US" dirty="0" smtClean="0"/>
                <a:t>’10:10%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752600" y="2133600"/>
            <a:ext cx="1371600" cy="1962329"/>
            <a:chOff x="1905000" y="2057400"/>
            <a:chExt cx="1371600" cy="1962329"/>
          </a:xfrm>
        </p:grpSpPr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56580" t="41667" r="23958" b="16667"/>
            <a:stretch>
              <a:fillRect/>
            </a:stretch>
          </p:blipFill>
          <p:spPr bwMode="auto">
            <a:xfrm>
              <a:off x="2438400" y="2057400"/>
              <a:ext cx="584098" cy="78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Box 59"/>
            <p:cNvSpPr txBox="1"/>
            <p:nvPr/>
          </p:nvSpPr>
          <p:spPr>
            <a:xfrm>
              <a:off x="1905000" y="2819400"/>
              <a:ext cx="1371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Concerned</a:t>
              </a:r>
            </a:p>
            <a:p>
              <a:pPr algn="ctr"/>
              <a:r>
                <a:rPr lang="en-US" dirty="0" smtClean="0"/>
                <a:t>Claudia</a:t>
              </a:r>
            </a:p>
            <a:p>
              <a:pPr algn="ctr"/>
              <a:r>
                <a:rPr lang="en-US" dirty="0" smtClean="0"/>
                <a:t>‘08:33%</a:t>
              </a:r>
            </a:p>
            <a:p>
              <a:pPr algn="ctr"/>
              <a:r>
                <a:rPr lang="en-US" dirty="0" smtClean="0"/>
                <a:t>‘10:29%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352800" y="2133600"/>
            <a:ext cx="1219200" cy="1962329"/>
            <a:chOff x="3505200" y="2057400"/>
            <a:chExt cx="1219200" cy="1962329"/>
          </a:xfrm>
        </p:grpSpPr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27083" t="41667" r="50000" b="16667"/>
            <a:stretch>
              <a:fillRect/>
            </a:stretch>
          </p:blipFill>
          <p:spPr bwMode="auto">
            <a:xfrm>
              <a:off x="3810000" y="2057400"/>
              <a:ext cx="67056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Box 62"/>
            <p:cNvSpPr txBox="1"/>
            <p:nvPr/>
          </p:nvSpPr>
          <p:spPr>
            <a:xfrm>
              <a:off x="3505200" y="2819400"/>
              <a:ext cx="121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Cautious Connie</a:t>
              </a:r>
            </a:p>
            <a:p>
              <a:pPr algn="ctr"/>
              <a:r>
                <a:rPr lang="en-US" dirty="0" smtClean="0"/>
                <a:t>‘08:19%</a:t>
              </a:r>
            </a:p>
            <a:p>
              <a:pPr algn="ctr"/>
              <a:r>
                <a:rPr lang="en-US" dirty="0" smtClean="0"/>
                <a:t>‘10:27%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495800" y="2133600"/>
            <a:ext cx="1676400" cy="1962329"/>
            <a:chOff x="4648200" y="2057400"/>
            <a:chExt cx="1676400" cy="1962329"/>
          </a:xfrm>
        </p:grpSpPr>
        <p:pic>
          <p:nvPicPr>
            <p:cNvPr id="6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l="57292" t="41667" r="25394" b="16667"/>
            <a:stretch>
              <a:fillRect/>
            </a:stretch>
          </p:blipFill>
          <p:spPr bwMode="auto">
            <a:xfrm>
              <a:off x="5105400" y="2057400"/>
              <a:ext cx="533400" cy="802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Box 65"/>
            <p:cNvSpPr txBox="1"/>
            <p:nvPr/>
          </p:nvSpPr>
          <p:spPr>
            <a:xfrm>
              <a:off x="4648200" y="2819400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Unconcerned Uri</a:t>
              </a:r>
            </a:p>
            <a:p>
              <a:pPr algn="ctr"/>
              <a:r>
                <a:rPr lang="en-US" dirty="0" smtClean="0"/>
                <a:t>‘08:12%</a:t>
              </a:r>
            </a:p>
            <a:p>
              <a:pPr algn="ctr"/>
              <a:r>
                <a:rPr lang="en-US" dirty="0" smtClean="0"/>
                <a:t>‘10: 6%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19800" y="2057400"/>
            <a:ext cx="1295400" cy="2038529"/>
            <a:chOff x="6096000" y="1981200"/>
            <a:chExt cx="1295400" cy="2038529"/>
          </a:xfrm>
        </p:grpSpPr>
        <p:pic>
          <p:nvPicPr>
            <p:cNvPr id="6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l="27550" t="43070" r="55208" b="16667"/>
            <a:stretch>
              <a:fillRect/>
            </a:stretch>
          </p:blipFill>
          <p:spPr bwMode="auto">
            <a:xfrm>
              <a:off x="6553200" y="1981200"/>
              <a:ext cx="609600" cy="889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Box 68"/>
            <p:cNvSpPr txBox="1"/>
            <p:nvPr/>
          </p:nvSpPr>
          <p:spPr>
            <a:xfrm>
              <a:off x="6096000" y="2819400"/>
              <a:ext cx="129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Doubtful</a:t>
              </a:r>
            </a:p>
            <a:p>
              <a:pPr algn="ctr"/>
              <a:r>
                <a:rPr lang="en-US" dirty="0" smtClean="0"/>
                <a:t>David</a:t>
              </a:r>
            </a:p>
            <a:p>
              <a:pPr algn="ctr"/>
              <a:r>
                <a:rPr lang="en-US" dirty="0" smtClean="0"/>
                <a:t>‘08:11%</a:t>
              </a:r>
            </a:p>
            <a:p>
              <a:pPr algn="ctr"/>
              <a:r>
                <a:rPr lang="en-US" dirty="0" smtClean="0"/>
                <a:t>“10:13%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315200" y="2057400"/>
            <a:ext cx="1295400" cy="2038529"/>
            <a:chOff x="7391400" y="2057400"/>
            <a:chExt cx="1295400" cy="2038529"/>
          </a:xfrm>
        </p:grpSpPr>
        <p:pic>
          <p:nvPicPr>
            <p:cNvPr id="71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 l="56250" t="41667" r="26534" b="16667"/>
            <a:stretch>
              <a:fillRect/>
            </a:stretch>
          </p:blipFill>
          <p:spPr bwMode="auto">
            <a:xfrm>
              <a:off x="7822776" y="2057400"/>
              <a:ext cx="554143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TextBox 71"/>
            <p:cNvSpPr txBox="1"/>
            <p:nvPr/>
          </p:nvSpPr>
          <p:spPr>
            <a:xfrm>
              <a:off x="7391400" y="2895600"/>
              <a:ext cx="129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Dismissive</a:t>
              </a:r>
            </a:p>
            <a:p>
              <a:pPr algn="ctr"/>
              <a:r>
                <a:rPr lang="en-US" dirty="0" smtClean="0"/>
                <a:t>Dan</a:t>
              </a:r>
            </a:p>
            <a:p>
              <a:pPr algn="ctr"/>
              <a:r>
                <a:rPr lang="en-US" dirty="0" smtClean="0"/>
                <a:t>‘08: 7%</a:t>
              </a:r>
            </a:p>
            <a:p>
              <a:pPr algn="ctr"/>
              <a:r>
                <a:rPr lang="en-US" dirty="0" smtClean="0"/>
                <a:t>‘10:16%</a:t>
              </a:r>
              <a:endParaRPr lang="en-US" dirty="0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2590800" y="4572000"/>
            <a:ext cx="2133600" cy="1600200"/>
          </a:xfrm>
          <a:prstGeom prst="rect">
            <a:avLst/>
          </a:prstGeom>
          <a:solidFill>
            <a:schemeClr val="tx2">
              <a:lumMod val="40000"/>
              <a:lumOff val="60000"/>
              <a:alpha val="2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INITIATORS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4724400" y="4572000"/>
            <a:ext cx="2133600" cy="1600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CAUTIONISTS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858000" y="5638800"/>
            <a:ext cx="1752600" cy="5334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FREE-RIDERS</a:t>
            </a:r>
          </a:p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685800" y="5638800"/>
            <a:ext cx="1905000" cy="533400"/>
          </a:xfrm>
          <a:prstGeom prst="rect">
            <a:avLst/>
          </a:prstGeom>
          <a:solidFill>
            <a:schemeClr val="accent3">
              <a:lumMod val="75000"/>
              <a:alpha val="2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ALTRUISTS</a:t>
            </a:r>
          </a:p>
          <a:p>
            <a:pPr algn="ctr"/>
            <a:endParaRPr lang="en-US" dirty="0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2514600" y="1066800"/>
            <a:ext cx="4114800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Sway ‘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99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99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99FF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7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7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7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700"/>
                            </p:stCondLst>
                            <p:childTnLst>
                              <p:par>
                                <p:cTn id="134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3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650"/>
                            </p:stCondLst>
                            <p:childTnLst>
                              <p:par>
                                <p:cTn id="140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41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42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4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600"/>
                            </p:stCondLst>
                            <p:childTnLst>
                              <p:par>
                                <p:cTn id="1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0" grpId="0"/>
      <p:bldP spid="21" grpId="0"/>
      <p:bldP spid="22" grpId="0"/>
      <p:bldP spid="23" grpId="0"/>
      <p:bldP spid="24" grpId="0"/>
      <p:bldP spid="50" grpId="0" animBg="1"/>
      <p:bldP spid="51" grpId="0"/>
      <p:bldP spid="52" grpId="0" build="allAtOnce"/>
      <p:bldP spid="53" grpId="0"/>
      <p:bldP spid="77" grpId="0" animBg="1"/>
      <p:bldP spid="78" grpId="0" animBg="1"/>
      <p:bldP spid="79" grpId="0" animBg="1"/>
      <p:bldP spid="80" grpId="0" animBg="1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2398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5334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P2Rx Uses Social Media </a:t>
            </a:r>
            <a:endParaRPr lang="en-US" sz="4000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7A41-C9DC-49F1-9D3A-1E45140E6419}" type="slidenum">
              <a:rPr lang="en-US"/>
              <a:pPr/>
              <a:t>7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9"/>
          <p:cNvGrpSpPr/>
          <p:nvPr/>
        </p:nvGrpSpPr>
        <p:grpSpPr>
          <a:xfrm>
            <a:off x="1371600" y="4343400"/>
            <a:ext cx="1905000" cy="1905000"/>
            <a:chOff x="3619500" y="2476500"/>
            <a:chExt cx="1905000" cy="1905000"/>
          </a:xfrm>
        </p:grpSpPr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19500" y="2476500"/>
              <a:ext cx="19050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3962400" y="29718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Discover Info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1371600" y="2286000"/>
            <a:ext cx="1905000" cy="1905000"/>
            <a:chOff x="5562600" y="1676400"/>
            <a:chExt cx="1905000" cy="19050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62600" y="1676400"/>
              <a:ext cx="19050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715000" y="205740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Increase Accessibility &amp; Delivery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2743200" y="3276600"/>
            <a:ext cx="1905000" cy="1905000"/>
            <a:chOff x="5867400" y="3733800"/>
            <a:chExt cx="1905000" cy="190500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7400" y="3733800"/>
              <a:ext cx="19050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6172200" y="41910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Add Value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5791200" y="4419600"/>
            <a:ext cx="1905000" cy="1905000"/>
            <a:chOff x="5867400" y="3733800"/>
            <a:chExt cx="1905000" cy="1905000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7400" y="3733800"/>
              <a:ext cx="19050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6019800" y="41910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Expand Reach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47800" y="1371600"/>
            <a:ext cx="29718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Improve Information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4800600" y="1371600"/>
            <a:ext cx="29718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Improve Communities</a:t>
            </a:r>
            <a:endParaRPr lang="en-US" sz="2200" b="1" dirty="0"/>
          </a:p>
        </p:txBody>
      </p:sp>
      <p:grpSp>
        <p:nvGrpSpPr>
          <p:cNvPr id="7" name="Group 21"/>
          <p:cNvGrpSpPr/>
          <p:nvPr/>
        </p:nvGrpSpPr>
        <p:grpSpPr>
          <a:xfrm>
            <a:off x="5867400" y="2819400"/>
            <a:ext cx="1905000" cy="1905000"/>
            <a:chOff x="5867400" y="3733800"/>
            <a:chExt cx="1905000" cy="1905000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7400" y="3733800"/>
              <a:ext cx="19050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TextBox 23"/>
            <p:cNvSpPr txBox="1"/>
            <p:nvPr/>
          </p:nvSpPr>
          <p:spPr>
            <a:xfrm>
              <a:off x="6172200" y="41910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Foster Discussion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 rot="16826702">
            <a:off x="-1493542" y="2943539"/>
            <a:ext cx="4147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EDUCATION</a:t>
            </a:r>
            <a:endParaRPr lang="en-US" sz="2000" i="1" dirty="0"/>
          </a:p>
        </p:txBody>
      </p:sp>
      <p:sp>
        <p:nvSpPr>
          <p:cNvPr id="26" name="TextBox 25"/>
          <p:cNvSpPr txBox="1"/>
          <p:nvPr/>
        </p:nvSpPr>
        <p:spPr>
          <a:xfrm rot="4732212">
            <a:off x="6589967" y="3056735"/>
            <a:ext cx="4147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PERSUASION</a:t>
            </a:r>
            <a:endParaRPr lang="en-US" sz="20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495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(tell ‘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1000" y="449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(sway ‘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9" name="Group 21"/>
          <p:cNvGrpSpPr/>
          <p:nvPr/>
        </p:nvGrpSpPr>
        <p:grpSpPr>
          <a:xfrm>
            <a:off x="4724400" y="1600200"/>
            <a:ext cx="1905000" cy="1905000"/>
            <a:chOff x="5867400" y="3581400"/>
            <a:chExt cx="1905000" cy="1905000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7400" y="3581400"/>
              <a:ext cx="19050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TextBox 30"/>
            <p:cNvSpPr txBox="1"/>
            <p:nvPr/>
          </p:nvSpPr>
          <p:spPr>
            <a:xfrm>
              <a:off x="6172200" y="41148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Increase 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Trust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71" y="0"/>
            <a:ext cx="87344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762000"/>
          <a:ext cx="8323707" cy="57912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065907"/>
                <a:gridCol w="1658493"/>
                <a:gridCol w="1828800"/>
                <a:gridCol w="1770507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PRODUCT</a:t>
                      </a:r>
                      <a:endParaRPr lang="en-US" sz="1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EXAMPLE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INFORMATION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COMMUNITY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5809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Social Networks</a:t>
                      </a:r>
                      <a:endParaRPr lang="en-US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PPRC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Med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40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Feeds and Widgets</a:t>
                      </a:r>
                      <a:endParaRPr lang="en-US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P2Rx</a:t>
                      </a:r>
                      <a:r>
                        <a:rPr lang="en-US" sz="1400" baseline="0" dirty="0" smtClean="0"/>
                        <a:t>  News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Med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71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Twitter &amp; </a:t>
                      </a:r>
                      <a:r>
                        <a:rPr lang="en-US" sz="1400" b="1" dirty="0" err="1" smtClean="0"/>
                        <a:t>Microblogs</a:t>
                      </a:r>
                      <a:endParaRPr lang="en-US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@P2RIC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Med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Med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703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Blogging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GLRPPR Blog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Med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1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Social Bookmarking</a:t>
                      </a:r>
                      <a:endParaRPr lang="en-US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P2TagTEam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3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Wikis and CMS</a:t>
                      </a:r>
                      <a:endParaRPr lang="en-US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P2Rx Wiki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Med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976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Video Sharing &amp; Podcasts</a:t>
                      </a:r>
                      <a:endParaRPr lang="en-US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EPA Channel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9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Online Calendars</a:t>
                      </a:r>
                      <a:endParaRPr lang="en-US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Google Calendar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Med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Listservs</a:t>
                      </a:r>
                      <a:r>
                        <a:rPr lang="en-US" sz="1400" b="1" baseline="0" dirty="0" smtClean="0"/>
                        <a:t> and Online Discussion Boards</a:t>
                      </a:r>
                      <a:endParaRPr lang="en-US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Many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2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Email Newsletters</a:t>
                      </a:r>
                      <a:endParaRPr lang="en-US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Many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Med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Med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Social Documents</a:t>
                      </a:r>
                      <a:endParaRPr lang="en-US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Google Docs, </a:t>
                      </a:r>
                      <a:r>
                        <a:rPr lang="en-US" sz="1400" dirty="0" err="1" smtClean="0"/>
                        <a:t>Scribd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Med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Med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6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dirty="0" smtClean="0"/>
                        <a:t>Mobile Applications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Good Guide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dirty="0" err="1" smtClean="0"/>
                        <a:t>Mashups</a:t>
                      </a:r>
                      <a:r>
                        <a:rPr lang="en-US" sz="1400" b="1" i="0" u="none" dirty="0" smtClean="0"/>
                        <a:t> &amp; APIs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Google Maps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Social Media Contests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7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eGames</a:t>
                      </a:r>
                      <a:endParaRPr lang="en-US" sz="1400" b="1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5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Advertising – Online &amp; Search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2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Virtual Worlds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Social Media &amp; TAPs</a:t>
            </a: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143000"/>
            <a:ext cx="228600" cy="23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1430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752600"/>
            <a:ext cx="228600" cy="23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1752600"/>
            <a:ext cx="228600" cy="22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137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198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26670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2057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38400" y="289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2971800"/>
            <a:ext cx="304800" cy="2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24200" y="17526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19400" y="22860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0400" y="2971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eft Brace 23"/>
          <p:cNvSpPr/>
          <p:nvPr/>
        </p:nvSpPr>
        <p:spPr>
          <a:xfrm>
            <a:off x="0" y="1066800"/>
            <a:ext cx="381000" cy="3352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14777</TotalTime>
  <Words>1238</Words>
  <Application>Microsoft Office PowerPoint</Application>
  <PresentationFormat>On-screen Show (4:3)</PresentationFormat>
  <Paragraphs>337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People Use Web 2.0</vt:lpstr>
      <vt:lpstr>Don’t Miss the Boat </vt:lpstr>
      <vt:lpstr>Slide 6</vt:lpstr>
      <vt:lpstr>P2Rx Uses Social Media </vt:lpstr>
      <vt:lpstr>Slide 8</vt:lpstr>
      <vt:lpstr>Social Media &amp; TAPs</vt:lpstr>
      <vt:lpstr>Social Networks</vt:lpstr>
      <vt:lpstr>Feeds &amp; Widgets (News In &lt;&gt; News Out)</vt:lpstr>
      <vt:lpstr>Twitter  (&amp; other microblogs)</vt:lpstr>
      <vt:lpstr>Slide 13</vt:lpstr>
      <vt:lpstr>Slide 14</vt:lpstr>
      <vt:lpstr>Blogging Through Others (as guests)</vt:lpstr>
      <vt:lpstr>Wikis and CMS</vt:lpstr>
      <vt:lpstr>Online Calendars</vt:lpstr>
      <vt:lpstr>Social Bookmarking</vt:lpstr>
      <vt:lpstr>Just because everyone else is doing it, does that mean we have to, too?</vt:lpstr>
      <vt:lpstr>Slide 20</vt:lpstr>
      <vt:lpstr>Resources</vt:lpstr>
      <vt:lpstr>Slide 22</vt:lpstr>
    </vt:vector>
  </TitlesOfParts>
  <Company>WBOE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2.0 Tools</dc:title>
  <dc:creator>WBOE</dc:creator>
  <cp:lastModifiedBy>Donna Walden</cp:lastModifiedBy>
  <cp:revision>508</cp:revision>
  <dcterms:created xsi:type="dcterms:W3CDTF">2008-06-29T18:30:41Z</dcterms:created>
  <dcterms:modified xsi:type="dcterms:W3CDTF">2010-07-29T20:23:58Z</dcterms:modified>
</cp:coreProperties>
</file>