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2" r:id="rId2"/>
    <p:sldId id="281" r:id="rId3"/>
    <p:sldId id="283" r:id="rId4"/>
    <p:sldId id="28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67" autoAdjust="0"/>
  </p:normalViewPr>
  <p:slideViewPr>
    <p:cSldViewPr>
      <p:cViewPr varScale="1">
        <p:scale>
          <a:sx n="62" d="100"/>
          <a:sy n="62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1418-E9A2-440D-91CE-2A75DA0ADC5E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EAB4-F8D8-4823-82F6-D07B75A86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6FC8902-91F4-47B0-87FE-8C3A99C9962A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427" y="4342142"/>
            <a:ext cx="5486713" cy="4115430"/>
          </a:xfrm>
          <a:noFill/>
          <a:ln/>
        </p:spPr>
        <p:txBody>
          <a:bodyPr tIns="15824"/>
          <a:lstStyle/>
          <a:p>
            <a:pPr marL="212084" indent="-210513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14801" algn="l"/>
                <a:tab pos="1431172" algn="l"/>
                <a:tab pos="2147544" algn="l"/>
                <a:tab pos="2863915" algn="l"/>
                <a:tab pos="3580287" algn="l"/>
                <a:tab pos="4296658" algn="l"/>
                <a:tab pos="5013030" algn="l"/>
                <a:tab pos="5729401" algn="l"/>
              </a:tabLst>
            </a:pPr>
            <a:endParaRPr lang="en-US" sz="2000" dirty="0"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8B6DD6-DBAD-4510-ACA9-9023C1DCE75E}" type="slidenum">
              <a:rPr lang="en-US" smtClean="0">
                <a:ea typeface="Lucida Sans Unicode" pitchFamily="32" charset="0"/>
              </a:rPr>
              <a:pPr/>
              <a:t>23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1030" y="8685856"/>
            <a:ext cx="2973837" cy="45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fld id="{A8E0945A-6771-42DA-804E-7C28A34F49D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52445" algn="l"/>
                  <a:tab pos="904890" algn="l"/>
                  <a:tab pos="1357335" algn="l"/>
                  <a:tab pos="1809780" algn="l"/>
                  <a:tab pos="2262226" algn="l"/>
                  <a:tab pos="2714671" algn="l"/>
                  <a:tab pos="3167116" algn="l"/>
                  <a:tab pos="3619561" algn="l"/>
                  <a:tab pos="4072006" algn="l"/>
                  <a:tab pos="4524451" algn="l"/>
                  <a:tab pos="4976896" algn="l"/>
                  <a:tab pos="5429341" algn="l"/>
                  <a:tab pos="5881787" algn="l"/>
                  <a:tab pos="6334232" algn="l"/>
                  <a:tab pos="6786677" algn="l"/>
                  <a:tab pos="7239122" algn="l"/>
                  <a:tab pos="7691567" algn="l"/>
                  <a:tab pos="8144012" algn="l"/>
                  <a:tab pos="8596457" algn="l"/>
                  <a:tab pos="9048902" algn="l"/>
                </a:tabLst>
              </a:pPr>
              <a:t>23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53184" y="694303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  <p:sp>
        <p:nvSpPr>
          <p:cNvPr id="59397" name="Text Box 3"/>
          <p:cNvSpPr>
            <a:spLocks noGrp="1" noChangeArrowheads="1"/>
          </p:cNvSpPr>
          <p:nvPr>
            <p:ph type="body"/>
          </p:nvPr>
        </p:nvSpPr>
        <p:spPr>
          <a:xfrm>
            <a:off x="686270" y="4342141"/>
            <a:ext cx="5485460" cy="4115430"/>
          </a:xfrm>
          <a:noFill/>
          <a:ln/>
        </p:spPr>
        <p:txBody>
          <a:bodyPr tIns="15675"/>
          <a:lstStyle/>
          <a:p>
            <a:pPr marL="212084" indent="-210513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212084" algn="l"/>
                <a:tab pos="664529" algn="l"/>
                <a:tab pos="1116974" algn="l"/>
                <a:tab pos="1569420" algn="l"/>
                <a:tab pos="2021865" algn="l"/>
                <a:tab pos="2474310" algn="l"/>
                <a:tab pos="2926755" algn="l"/>
                <a:tab pos="3379200" algn="l"/>
                <a:tab pos="3831645" algn="l"/>
                <a:tab pos="4284090" algn="l"/>
                <a:tab pos="4736535" algn="l"/>
                <a:tab pos="5188980" algn="l"/>
                <a:tab pos="5641426" algn="l"/>
                <a:tab pos="6093871" algn="l"/>
                <a:tab pos="6546316" algn="l"/>
                <a:tab pos="6998761" algn="l"/>
                <a:tab pos="7451206" algn="l"/>
                <a:tab pos="7903651" algn="l"/>
                <a:tab pos="8356096" algn="l"/>
                <a:tab pos="8808541" algn="l"/>
                <a:tab pos="9260987" algn="l"/>
              </a:tabLst>
            </a:pPr>
            <a:endParaRPr lang="en-US" sz="2000" dirty="0">
              <a:latin typeface="Arial" charset="0"/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AB0609-5962-4C26-BEF7-660574D3B750}" type="slidenum">
              <a:rPr lang="en-US" smtClean="0">
                <a:ea typeface="Lucida Sans Unicode" pitchFamily="32" charset="0"/>
              </a:rPr>
              <a:pPr/>
              <a:t>24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270" y="4342141"/>
            <a:ext cx="5483893" cy="4115430"/>
          </a:xfrm>
          <a:noFill/>
          <a:ln/>
        </p:spPr>
        <p:txBody>
          <a:bodyPr/>
          <a:lstStyle/>
          <a:p>
            <a:pPr>
              <a:spcBef>
                <a:spcPts val="445"/>
              </a:spcBef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endParaRPr lang="en-US" dirty="0" smtClean="0"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CEC71A-AE85-461C-836F-A84CF880BCAB}" type="slidenum">
              <a:rPr lang="en-US" smtClean="0">
                <a:ea typeface="Lucida Sans Unicode" pitchFamily="32" charset="0"/>
              </a:rPr>
              <a:pPr/>
              <a:t>25</a:t>
            </a:fld>
            <a:endParaRPr lang="en-US" smtClean="0">
              <a:ea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9780C4-087F-4627-B7F5-B7BE50D432AD}" type="slidenum">
              <a:rPr lang="en-US" smtClean="0">
                <a:ea typeface="Lucida Sans Unicode" pitchFamily="32" charset="0"/>
              </a:rPr>
              <a:pPr/>
              <a:t>26</a:t>
            </a:fld>
            <a:endParaRPr lang="en-US" smtClean="0">
              <a:ea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0107C5-3DBC-4329-AE52-D69800A03399}" type="slidenum">
              <a:rPr lang="en-US" smtClean="0">
                <a:ea typeface="Lucida Sans Unicode" pitchFamily="32" charset="0"/>
              </a:rPr>
              <a:pPr/>
              <a:t>27</a:t>
            </a:fld>
            <a:endParaRPr lang="en-US" smtClean="0">
              <a:ea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4F654F-E05B-4C91-81E4-7DDC6D8D6A24}" type="slidenum">
              <a:rPr lang="en-US" smtClean="0">
                <a:ea typeface="Lucida Sans Unicode" pitchFamily="32" charset="0"/>
              </a:rPr>
              <a:pPr/>
              <a:t>6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1030" y="8685856"/>
            <a:ext cx="2973837" cy="45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fld id="{D3BAD948-5705-4332-83A7-E520B1E50CA7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52445" algn="l"/>
                  <a:tab pos="904890" algn="l"/>
                  <a:tab pos="1357335" algn="l"/>
                  <a:tab pos="1809780" algn="l"/>
                  <a:tab pos="2262226" algn="l"/>
                  <a:tab pos="2714671" algn="l"/>
                  <a:tab pos="3167116" algn="l"/>
                  <a:tab pos="3619561" algn="l"/>
                  <a:tab pos="4072006" algn="l"/>
                  <a:tab pos="4524451" algn="l"/>
                  <a:tab pos="4976896" algn="l"/>
                  <a:tab pos="5429341" algn="l"/>
                  <a:tab pos="5881787" algn="l"/>
                  <a:tab pos="6334232" algn="l"/>
                  <a:tab pos="6786677" algn="l"/>
                  <a:tab pos="7239122" algn="l"/>
                  <a:tab pos="7691567" algn="l"/>
                  <a:tab pos="8144012" algn="l"/>
                  <a:tab pos="8596457" algn="l"/>
                  <a:tab pos="9048902" algn="l"/>
                </a:tabLst>
              </a:pPr>
              <a:t>6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153184" y="694303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  <p:sp>
        <p:nvSpPr>
          <p:cNvPr id="45061" name="Text Box 3"/>
          <p:cNvSpPr>
            <a:spLocks noGrp="1" noChangeArrowheads="1"/>
          </p:cNvSpPr>
          <p:nvPr>
            <p:ph type="body"/>
          </p:nvPr>
        </p:nvSpPr>
        <p:spPr>
          <a:xfrm>
            <a:off x="686270" y="4342141"/>
            <a:ext cx="5485460" cy="4115430"/>
          </a:xfrm>
          <a:noFill/>
          <a:ln/>
        </p:spPr>
        <p:txBody>
          <a:bodyPr tIns="15675"/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213655" algn="l"/>
                <a:tab pos="666100" algn="l"/>
                <a:tab pos="1118545" algn="l"/>
                <a:tab pos="1570990" algn="l"/>
                <a:tab pos="2023435" algn="l"/>
                <a:tab pos="2475880" algn="l"/>
                <a:tab pos="2928325" algn="l"/>
                <a:tab pos="3380770" algn="l"/>
                <a:tab pos="3833216" algn="l"/>
                <a:tab pos="4285661" algn="l"/>
                <a:tab pos="4738106" algn="l"/>
                <a:tab pos="5190551" algn="l"/>
                <a:tab pos="5642996" algn="l"/>
                <a:tab pos="6095441" algn="l"/>
                <a:tab pos="6547886" algn="l"/>
                <a:tab pos="7000331" algn="l"/>
                <a:tab pos="7452777" algn="l"/>
                <a:tab pos="7905222" algn="l"/>
                <a:tab pos="8357667" algn="l"/>
                <a:tab pos="8810112" algn="l"/>
                <a:tab pos="9262557" algn="l"/>
              </a:tabLst>
            </a:pPr>
            <a:endParaRPr lang="en-US" sz="2000" dirty="0">
              <a:latin typeface="Arial" charset="0"/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6905B2-B902-4655-9C61-9A06EA4AFF9F}" type="slidenum">
              <a:rPr lang="en-US" smtClean="0">
                <a:ea typeface="Lucida Sans Unicode" pitchFamily="32" charset="0"/>
              </a:rPr>
              <a:pPr/>
              <a:t>8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1030" y="8685856"/>
            <a:ext cx="2973837" cy="45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fld id="{6E4D2173-9CBE-48C5-9A76-9AC1B8F43F0E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52445" algn="l"/>
                  <a:tab pos="904890" algn="l"/>
                  <a:tab pos="1357335" algn="l"/>
                  <a:tab pos="1809780" algn="l"/>
                  <a:tab pos="2262226" algn="l"/>
                  <a:tab pos="2714671" algn="l"/>
                  <a:tab pos="3167116" algn="l"/>
                  <a:tab pos="3619561" algn="l"/>
                  <a:tab pos="4072006" algn="l"/>
                  <a:tab pos="4524451" algn="l"/>
                  <a:tab pos="4976896" algn="l"/>
                  <a:tab pos="5429341" algn="l"/>
                  <a:tab pos="5881787" algn="l"/>
                  <a:tab pos="6334232" algn="l"/>
                  <a:tab pos="6786677" algn="l"/>
                  <a:tab pos="7239122" algn="l"/>
                  <a:tab pos="7691567" algn="l"/>
                  <a:tab pos="8144012" algn="l"/>
                  <a:tab pos="8596457" algn="l"/>
                  <a:tab pos="9048902" algn="l"/>
                </a:tabLst>
              </a:pPr>
              <a:t>8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153184" y="694303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/>
          </p:nvPr>
        </p:nvSpPr>
        <p:spPr>
          <a:xfrm>
            <a:off x="686270" y="4342141"/>
            <a:ext cx="5483893" cy="411543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B7D5CB-4E6E-414B-9B65-85C9123E85D4}" type="slidenum">
              <a:rPr lang="en-US" smtClean="0">
                <a:ea typeface="Lucida Sans Unicode" pitchFamily="32" charset="0"/>
              </a:rPr>
              <a:pPr/>
              <a:t>17</a:t>
            </a:fld>
            <a:endParaRPr lang="en-US" smtClean="0">
              <a:ea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4200C6-7CD5-4421-8458-1789D8EB7040}" type="slidenum">
              <a:rPr lang="en-US" smtClean="0">
                <a:ea typeface="Lucida Sans Unicode" pitchFamily="32" charset="0"/>
              </a:rPr>
              <a:pPr/>
              <a:t>18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1030" y="8685856"/>
            <a:ext cx="2973837" cy="45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fld id="{66852D34-09A6-4C7E-8489-9BB15D47C87F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52445" algn="l"/>
                  <a:tab pos="904890" algn="l"/>
                  <a:tab pos="1357335" algn="l"/>
                  <a:tab pos="1809780" algn="l"/>
                  <a:tab pos="2262226" algn="l"/>
                  <a:tab pos="2714671" algn="l"/>
                  <a:tab pos="3167116" algn="l"/>
                  <a:tab pos="3619561" algn="l"/>
                  <a:tab pos="4072006" algn="l"/>
                  <a:tab pos="4524451" algn="l"/>
                  <a:tab pos="4976896" algn="l"/>
                  <a:tab pos="5429341" algn="l"/>
                  <a:tab pos="5881787" algn="l"/>
                  <a:tab pos="6334232" algn="l"/>
                  <a:tab pos="6786677" algn="l"/>
                  <a:tab pos="7239122" algn="l"/>
                  <a:tab pos="7691567" algn="l"/>
                  <a:tab pos="8144012" algn="l"/>
                  <a:tab pos="8596457" algn="l"/>
                  <a:tab pos="9048902" algn="l"/>
                </a:tabLst>
              </a:pPr>
              <a:t>18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53184" y="694303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686270" y="4342141"/>
            <a:ext cx="5483893" cy="411543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5EC92D-E20E-4EA8-9852-257303DE188A}" type="slidenum">
              <a:rPr lang="en-US" smtClean="0">
                <a:ea typeface="Lucida Sans Unicode" pitchFamily="32" charset="0"/>
              </a:rPr>
              <a:pPr/>
              <a:t>19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1030" y="8685856"/>
            <a:ext cx="2973837" cy="45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fld id="{0085272F-9D38-4272-9D37-84642FC6F136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52445" algn="l"/>
                  <a:tab pos="904890" algn="l"/>
                  <a:tab pos="1357335" algn="l"/>
                  <a:tab pos="1809780" algn="l"/>
                  <a:tab pos="2262226" algn="l"/>
                  <a:tab pos="2714671" algn="l"/>
                  <a:tab pos="3167116" algn="l"/>
                  <a:tab pos="3619561" algn="l"/>
                  <a:tab pos="4072006" algn="l"/>
                  <a:tab pos="4524451" algn="l"/>
                  <a:tab pos="4976896" algn="l"/>
                  <a:tab pos="5429341" algn="l"/>
                  <a:tab pos="5881787" algn="l"/>
                  <a:tab pos="6334232" algn="l"/>
                  <a:tab pos="6786677" algn="l"/>
                  <a:tab pos="7239122" algn="l"/>
                  <a:tab pos="7691567" algn="l"/>
                  <a:tab pos="8144012" algn="l"/>
                  <a:tab pos="8596457" algn="l"/>
                  <a:tab pos="9048902" algn="l"/>
                </a:tabLst>
              </a:pPr>
              <a:t>19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1153184" y="694303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  <p:sp>
        <p:nvSpPr>
          <p:cNvPr id="58373" name="Text Box 3"/>
          <p:cNvSpPr>
            <a:spLocks noGrp="1" noChangeArrowheads="1"/>
          </p:cNvSpPr>
          <p:nvPr>
            <p:ph type="body"/>
          </p:nvPr>
        </p:nvSpPr>
        <p:spPr>
          <a:xfrm>
            <a:off x="686270" y="4342141"/>
            <a:ext cx="5485460" cy="4115430"/>
          </a:xfrm>
          <a:noFill/>
          <a:ln/>
        </p:spPr>
        <p:txBody>
          <a:bodyPr tIns="15675"/>
          <a:lstStyle/>
          <a:p>
            <a:pPr marL="212084" indent="-210513">
              <a:lnSpc>
                <a:spcPct val="93000"/>
              </a:lnSpc>
              <a:spcBef>
                <a:spcPct val="0"/>
              </a:spcBef>
              <a:tabLst>
                <a:tab pos="212084" algn="l"/>
                <a:tab pos="664529" algn="l"/>
                <a:tab pos="1116974" algn="l"/>
                <a:tab pos="1569420" algn="l"/>
                <a:tab pos="2021865" algn="l"/>
                <a:tab pos="2474310" algn="l"/>
                <a:tab pos="2926755" algn="l"/>
                <a:tab pos="3379200" algn="l"/>
                <a:tab pos="3831645" algn="l"/>
                <a:tab pos="4284090" algn="l"/>
                <a:tab pos="4736535" algn="l"/>
                <a:tab pos="5188980" algn="l"/>
                <a:tab pos="5641426" algn="l"/>
                <a:tab pos="6093871" algn="l"/>
                <a:tab pos="6546316" algn="l"/>
                <a:tab pos="6998761" algn="l"/>
                <a:tab pos="7451206" algn="l"/>
                <a:tab pos="7903651" algn="l"/>
                <a:tab pos="8356096" algn="l"/>
                <a:tab pos="8808541" algn="l"/>
                <a:tab pos="9260987" algn="l"/>
              </a:tabLst>
            </a:pPr>
            <a:endParaRPr lang="en-US" sz="2000" dirty="0">
              <a:latin typeface="Arial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1112447" y="721067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8B6DD6-DBAD-4510-ACA9-9023C1DCE75E}" type="slidenum">
              <a:rPr lang="en-US" smtClean="0">
                <a:ea typeface="Lucida Sans Unicode" pitchFamily="32" charset="0"/>
              </a:rPr>
              <a:pPr/>
              <a:t>20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1030" y="8685856"/>
            <a:ext cx="2973837" cy="45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fld id="{A8E0945A-6771-42DA-804E-7C28A34F49D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52445" algn="l"/>
                  <a:tab pos="904890" algn="l"/>
                  <a:tab pos="1357335" algn="l"/>
                  <a:tab pos="1809780" algn="l"/>
                  <a:tab pos="2262226" algn="l"/>
                  <a:tab pos="2714671" algn="l"/>
                  <a:tab pos="3167116" algn="l"/>
                  <a:tab pos="3619561" algn="l"/>
                  <a:tab pos="4072006" algn="l"/>
                  <a:tab pos="4524451" algn="l"/>
                  <a:tab pos="4976896" algn="l"/>
                  <a:tab pos="5429341" algn="l"/>
                  <a:tab pos="5881787" algn="l"/>
                  <a:tab pos="6334232" algn="l"/>
                  <a:tab pos="6786677" algn="l"/>
                  <a:tab pos="7239122" algn="l"/>
                  <a:tab pos="7691567" algn="l"/>
                  <a:tab pos="8144012" algn="l"/>
                  <a:tab pos="8596457" algn="l"/>
                  <a:tab pos="9048902" algn="l"/>
                </a:tabLst>
              </a:pPr>
              <a:t>20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53184" y="694303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  <p:sp>
        <p:nvSpPr>
          <p:cNvPr id="59397" name="Text Box 3"/>
          <p:cNvSpPr>
            <a:spLocks noGrp="1" noChangeArrowheads="1"/>
          </p:cNvSpPr>
          <p:nvPr>
            <p:ph type="body"/>
          </p:nvPr>
        </p:nvSpPr>
        <p:spPr>
          <a:xfrm>
            <a:off x="686270" y="4342141"/>
            <a:ext cx="5485460" cy="4115430"/>
          </a:xfrm>
          <a:noFill/>
          <a:ln/>
        </p:spPr>
        <p:txBody>
          <a:bodyPr tIns="15675"/>
          <a:lstStyle/>
          <a:p>
            <a:pPr marL="212084" indent="-210513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212084" algn="l"/>
                <a:tab pos="664529" algn="l"/>
                <a:tab pos="1116974" algn="l"/>
                <a:tab pos="1569420" algn="l"/>
                <a:tab pos="2021865" algn="l"/>
                <a:tab pos="2474310" algn="l"/>
                <a:tab pos="2926755" algn="l"/>
                <a:tab pos="3379200" algn="l"/>
                <a:tab pos="3831645" algn="l"/>
                <a:tab pos="4284090" algn="l"/>
                <a:tab pos="4736535" algn="l"/>
                <a:tab pos="5188980" algn="l"/>
                <a:tab pos="5641426" algn="l"/>
                <a:tab pos="6093871" algn="l"/>
                <a:tab pos="6546316" algn="l"/>
                <a:tab pos="6998761" algn="l"/>
                <a:tab pos="7451206" algn="l"/>
                <a:tab pos="7903651" algn="l"/>
                <a:tab pos="8356096" algn="l"/>
                <a:tab pos="8808541" algn="l"/>
                <a:tab pos="9260987" algn="l"/>
              </a:tabLst>
            </a:pPr>
            <a:endParaRPr lang="en-US" sz="2000" dirty="0">
              <a:latin typeface="Arial" charset="0"/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8B6DD6-DBAD-4510-ACA9-9023C1DCE75E}" type="slidenum">
              <a:rPr lang="en-US" smtClean="0">
                <a:ea typeface="Lucida Sans Unicode" pitchFamily="32" charset="0"/>
              </a:rPr>
              <a:pPr/>
              <a:t>21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1030" y="8685856"/>
            <a:ext cx="2973837" cy="45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fld id="{A8E0945A-6771-42DA-804E-7C28A34F49D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52445" algn="l"/>
                  <a:tab pos="904890" algn="l"/>
                  <a:tab pos="1357335" algn="l"/>
                  <a:tab pos="1809780" algn="l"/>
                  <a:tab pos="2262226" algn="l"/>
                  <a:tab pos="2714671" algn="l"/>
                  <a:tab pos="3167116" algn="l"/>
                  <a:tab pos="3619561" algn="l"/>
                  <a:tab pos="4072006" algn="l"/>
                  <a:tab pos="4524451" algn="l"/>
                  <a:tab pos="4976896" algn="l"/>
                  <a:tab pos="5429341" algn="l"/>
                  <a:tab pos="5881787" algn="l"/>
                  <a:tab pos="6334232" algn="l"/>
                  <a:tab pos="6786677" algn="l"/>
                  <a:tab pos="7239122" algn="l"/>
                  <a:tab pos="7691567" algn="l"/>
                  <a:tab pos="8144012" algn="l"/>
                  <a:tab pos="8596457" algn="l"/>
                  <a:tab pos="9048902" algn="l"/>
                </a:tabLst>
              </a:pPr>
              <a:t>21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53184" y="694303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  <p:sp>
        <p:nvSpPr>
          <p:cNvPr id="59397" name="Text Box 3"/>
          <p:cNvSpPr>
            <a:spLocks noGrp="1" noChangeArrowheads="1"/>
          </p:cNvSpPr>
          <p:nvPr>
            <p:ph type="body"/>
          </p:nvPr>
        </p:nvSpPr>
        <p:spPr>
          <a:xfrm>
            <a:off x="686270" y="4342141"/>
            <a:ext cx="5485460" cy="4115430"/>
          </a:xfrm>
          <a:noFill/>
          <a:ln/>
        </p:spPr>
        <p:txBody>
          <a:bodyPr tIns="15675"/>
          <a:lstStyle/>
          <a:p>
            <a:pPr marL="212084" indent="-210513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212084" algn="l"/>
                <a:tab pos="664529" algn="l"/>
                <a:tab pos="1116974" algn="l"/>
                <a:tab pos="1569420" algn="l"/>
                <a:tab pos="2021865" algn="l"/>
                <a:tab pos="2474310" algn="l"/>
                <a:tab pos="2926755" algn="l"/>
                <a:tab pos="3379200" algn="l"/>
                <a:tab pos="3831645" algn="l"/>
                <a:tab pos="4284090" algn="l"/>
                <a:tab pos="4736535" algn="l"/>
                <a:tab pos="5188980" algn="l"/>
                <a:tab pos="5641426" algn="l"/>
                <a:tab pos="6093871" algn="l"/>
                <a:tab pos="6546316" algn="l"/>
                <a:tab pos="6998761" algn="l"/>
                <a:tab pos="7451206" algn="l"/>
                <a:tab pos="7903651" algn="l"/>
                <a:tab pos="8356096" algn="l"/>
                <a:tab pos="8808541" algn="l"/>
                <a:tab pos="9260987" algn="l"/>
              </a:tabLst>
            </a:pPr>
            <a:endParaRPr lang="en-US" sz="2000" dirty="0">
              <a:latin typeface="Arial" charset="0"/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8B6DD6-DBAD-4510-ACA9-9023C1DCE75E}" type="slidenum">
              <a:rPr lang="en-US" smtClean="0">
                <a:ea typeface="Lucida Sans Unicode" pitchFamily="32" charset="0"/>
              </a:rPr>
              <a:pPr/>
              <a:t>22</a:t>
            </a:fld>
            <a:endParaRPr lang="en-US" smtClean="0">
              <a:ea typeface="Lucida Sans Unicode" pitchFamily="32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1030" y="8685856"/>
            <a:ext cx="2973837" cy="45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2445" algn="l"/>
                <a:tab pos="904890" algn="l"/>
                <a:tab pos="1357335" algn="l"/>
                <a:tab pos="1809780" algn="l"/>
                <a:tab pos="2262226" algn="l"/>
                <a:tab pos="2714671" algn="l"/>
                <a:tab pos="3167116" algn="l"/>
                <a:tab pos="3619561" algn="l"/>
                <a:tab pos="4072006" algn="l"/>
                <a:tab pos="4524451" algn="l"/>
                <a:tab pos="4976896" algn="l"/>
                <a:tab pos="5429341" algn="l"/>
                <a:tab pos="5881787" algn="l"/>
                <a:tab pos="6334232" algn="l"/>
                <a:tab pos="6786677" algn="l"/>
                <a:tab pos="7239122" algn="l"/>
                <a:tab pos="7691567" algn="l"/>
                <a:tab pos="8144012" algn="l"/>
                <a:tab pos="8596457" algn="l"/>
                <a:tab pos="9048902" algn="l"/>
              </a:tabLst>
            </a:pPr>
            <a:fld id="{A8E0945A-6771-42DA-804E-7C28A34F49D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52445" algn="l"/>
                  <a:tab pos="904890" algn="l"/>
                  <a:tab pos="1357335" algn="l"/>
                  <a:tab pos="1809780" algn="l"/>
                  <a:tab pos="2262226" algn="l"/>
                  <a:tab pos="2714671" algn="l"/>
                  <a:tab pos="3167116" algn="l"/>
                  <a:tab pos="3619561" algn="l"/>
                  <a:tab pos="4072006" algn="l"/>
                  <a:tab pos="4524451" algn="l"/>
                  <a:tab pos="4976896" algn="l"/>
                  <a:tab pos="5429341" algn="l"/>
                  <a:tab pos="5881787" algn="l"/>
                  <a:tab pos="6334232" algn="l"/>
                  <a:tab pos="6786677" algn="l"/>
                  <a:tab pos="7239122" algn="l"/>
                  <a:tab pos="7691567" algn="l"/>
                  <a:tab pos="8144012" algn="l"/>
                  <a:tab pos="8596457" algn="l"/>
                  <a:tab pos="9048902" algn="l"/>
                </a:tabLst>
              </a:pPr>
              <a:t>22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53184" y="694303"/>
            <a:ext cx="4550064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9" tIns="45245" rIns="90489" bIns="45245" anchor="ctr"/>
          <a:lstStyle/>
          <a:p>
            <a:endParaRPr lang="en-US"/>
          </a:p>
        </p:txBody>
      </p:sp>
      <p:sp>
        <p:nvSpPr>
          <p:cNvPr id="59397" name="Text Box 3"/>
          <p:cNvSpPr>
            <a:spLocks noGrp="1" noChangeArrowheads="1"/>
          </p:cNvSpPr>
          <p:nvPr>
            <p:ph type="body"/>
          </p:nvPr>
        </p:nvSpPr>
        <p:spPr>
          <a:xfrm>
            <a:off x="686270" y="4342141"/>
            <a:ext cx="5485460" cy="4115430"/>
          </a:xfrm>
          <a:noFill/>
          <a:ln/>
        </p:spPr>
        <p:txBody>
          <a:bodyPr tIns="15675"/>
          <a:lstStyle/>
          <a:p>
            <a:pPr marL="212084" indent="-210513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212084" algn="l"/>
                <a:tab pos="664529" algn="l"/>
                <a:tab pos="1116974" algn="l"/>
                <a:tab pos="1569420" algn="l"/>
                <a:tab pos="2021865" algn="l"/>
                <a:tab pos="2474310" algn="l"/>
                <a:tab pos="2926755" algn="l"/>
                <a:tab pos="3379200" algn="l"/>
                <a:tab pos="3831645" algn="l"/>
                <a:tab pos="4284090" algn="l"/>
                <a:tab pos="4736535" algn="l"/>
                <a:tab pos="5188980" algn="l"/>
                <a:tab pos="5641426" algn="l"/>
                <a:tab pos="6093871" algn="l"/>
                <a:tab pos="6546316" algn="l"/>
                <a:tab pos="6998761" algn="l"/>
                <a:tab pos="7451206" algn="l"/>
                <a:tab pos="7903651" algn="l"/>
                <a:tab pos="8356096" algn="l"/>
                <a:tab pos="8808541" algn="l"/>
                <a:tab pos="9260987" algn="l"/>
              </a:tabLst>
            </a:pPr>
            <a:endParaRPr lang="en-US" sz="2000" dirty="0">
              <a:latin typeface="Arial" charset="0"/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C37D-01FF-46B5-9E32-73C647F06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0551D1-C843-44F3-B078-06FB02235171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6CDF3D-8FDC-4307-8E01-65C9B514B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rppr.org/helpde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By Laura Barnes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Blogging Tips and Tricks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 fontScale="90000"/>
          </a:bodyPr>
          <a:lstStyle/>
          <a:p>
            <a:r>
              <a:rPr lang="en-US" dirty="0" smtClean="0"/>
              <a:t>Search Cloudlet Sample Search – Pollution Prevention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80" y="1631691"/>
            <a:ext cx="8510757" cy="345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60" y="1562564"/>
            <a:ext cx="2620632" cy="467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682" y="1562564"/>
            <a:ext cx="2423118" cy="474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1712" y="1562563"/>
            <a:ext cx="2805727" cy="473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 fontScale="90000"/>
          </a:bodyPr>
          <a:lstStyle/>
          <a:p>
            <a:r>
              <a:rPr lang="en-US" dirty="0" smtClean="0"/>
              <a:t>Deeper Web Sample Search – Green Schools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7471"/>
          </a:xfrm>
        </p:spPr>
        <p:txBody>
          <a:bodyPr lIns="82945" tIns="41473" rIns="82945" bIns="41473">
            <a:normAutofit/>
          </a:bodyPr>
          <a:lstStyle/>
          <a:p>
            <a:pPr lvl="1"/>
            <a:r>
              <a:rPr lang="en-US" sz="2900" dirty="0" smtClean="0"/>
              <a:t>Choose your sources carefully</a:t>
            </a:r>
          </a:p>
          <a:p>
            <a:pPr lvl="2"/>
            <a:r>
              <a:rPr lang="en-US" sz="2600" dirty="0" smtClean="0"/>
              <a:t>Use local resources first</a:t>
            </a:r>
          </a:p>
          <a:p>
            <a:pPr lvl="2"/>
            <a:r>
              <a:rPr lang="en-US" sz="2600" dirty="0" smtClean="0"/>
              <a:t>Library resources are evaluated before purchase</a:t>
            </a:r>
          </a:p>
          <a:p>
            <a:pPr lvl="2"/>
            <a:r>
              <a:rPr lang="en-US" sz="2600" dirty="0" smtClean="0"/>
              <a:t>Don’t assume that the web has the most recent or the best information</a:t>
            </a:r>
          </a:p>
          <a:p>
            <a:pPr lvl="1"/>
            <a:r>
              <a:rPr lang="en-US" sz="2900" dirty="0" smtClean="0"/>
              <a:t>Trust but verify</a:t>
            </a:r>
          </a:p>
          <a:p>
            <a:pPr lvl="2"/>
            <a:r>
              <a:rPr lang="en-US" sz="2600" dirty="0" smtClean="0"/>
              <a:t>Always check to see how current a page is</a:t>
            </a:r>
          </a:p>
          <a:p>
            <a:pPr lvl="2"/>
            <a:r>
              <a:rPr lang="en-US" sz="2600" dirty="0" smtClean="0"/>
              <a:t>Always look for information about the author of the page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Don’t Believe Everything You 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7471"/>
          </a:xfrm>
        </p:spPr>
        <p:txBody>
          <a:bodyPr lIns="82945" tIns="41473" rIns="82945" bIns="41473">
            <a:normAutofit/>
          </a:bodyPr>
          <a:lstStyle/>
          <a:p>
            <a:pPr lvl="1"/>
            <a:r>
              <a:rPr lang="en-US" sz="2900" dirty="0" smtClean="0"/>
              <a:t>Use Google, Bing when you’re looking for something specific, an unusual term, or an exact phrase</a:t>
            </a:r>
          </a:p>
          <a:p>
            <a:pPr lvl="2"/>
            <a:r>
              <a:rPr lang="en-US" sz="2600" dirty="0" smtClean="0"/>
              <a:t>Use advanced search features to refine your search</a:t>
            </a:r>
          </a:p>
          <a:p>
            <a:pPr lvl="1"/>
            <a:r>
              <a:rPr lang="en-US" sz="2900" dirty="0" smtClean="0"/>
              <a:t>Use a directory when you’re looking for lots of information on a particular topic</a:t>
            </a:r>
          </a:p>
          <a:p>
            <a:pPr lvl="2"/>
            <a:r>
              <a:rPr lang="en-US" sz="2600" dirty="0" smtClean="0"/>
              <a:t>GLRPPR Sector Resources</a:t>
            </a:r>
          </a:p>
          <a:p>
            <a:pPr lvl="1"/>
            <a:r>
              <a:rPr lang="en-US" sz="2900" dirty="0" smtClean="0"/>
              <a:t>Don’t forget the database resources at your local library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Use the Appropriate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7471"/>
          </a:xfrm>
        </p:spPr>
        <p:txBody>
          <a:bodyPr lIns="82945" tIns="41473" rIns="82945" bIns="41473">
            <a:normAutofit fontScale="92500" lnSpcReduction="10000"/>
          </a:bodyPr>
          <a:lstStyle/>
          <a:p>
            <a:pPr lvl="1"/>
            <a:r>
              <a:rPr lang="en-US" sz="2900" dirty="0" smtClean="0"/>
              <a:t>Because search engines aren’t</a:t>
            </a:r>
          </a:p>
          <a:p>
            <a:pPr lvl="1"/>
            <a:r>
              <a:rPr lang="en-US" sz="2900" dirty="0" smtClean="0"/>
              <a:t>Google is a noun, not a verb</a:t>
            </a:r>
          </a:p>
          <a:p>
            <a:pPr lvl="2"/>
            <a:r>
              <a:rPr lang="en-US" sz="2600" dirty="0" smtClean="0"/>
              <a:t>Try different search engines</a:t>
            </a:r>
          </a:p>
          <a:p>
            <a:pPr lvl="2"/>
            <a:r>
              <a:rPr lang="en-US" sz="2600" dirty="0" smtClean="0"/>
              <a:t>Blind Search</a:t>
            </a:r>
          </a:p>
          <a:p>
            <a:pPr lvl="2"/>
            <a:r>
              <a:rPr lang="en-US" sz="2600" dirty="0" smtClean="0"/>
              <a:t>Bing vs. Google</a:t>
            </a:r>
          </a:p>
          <a:p>
            <a:pPr lvl="1"/>
            <a:r>
              <a:rPr lang="en-US" sz="2900" dirty="0" smtClean="0"/>
              <a:t>Try variations on your search terms</a:t>
            </a:r>
          </a:p>
          <a:p>
            <a:pPr lvl="2"/>
            <a:r>
              <a:rPr lang="en-US" sz="2600" dirty="0" smtClean="0"/>
              <a:t>Pollution prevention</a:t>
            </a:r>
          </a:p>
          <a:p>
            <a:pPr lvl="3"/>
            <a:r>
              <a:rPr lang="en-US" sz="2400" dirty="0" smtClean="0"/>
              <a:t>Source reduction</a:t>
            </a:r>
          </a:p>
          <a:p>
            <a:pPr lvl="2"/>
            <a:r>
              <a:rPr lang="en-US" sz="2600" dirty="0" smtClean="0"/>
              <a:t>Green purchasing</a:t>
            </a:r>
          </a:p>
          <a:p>
            <a:pPr lvl="3"/>
            <a:r>
              <a:rPr lang="en-US" sz="2400" dirty="0" smtClean="0"/>
              <a:t>Environmentally preferable purchasing</a:t>
            </a:r>
          </a:p>
          <a:p>
            <a:pPr lvl="3"/>
            <a:r>
              <a:rPr lang="en-US" sz="2400" dirty="0" smtClean="0"/>
              <a:t>Buying green</a:t>
            </a:r>
          </a:p>
          <a:p>
            <a:pPr lvl="2"/>
            <a:r>
              <a:rPr lang="en-US" sz="2600" dirty="0" smtClean="0"/>
              <a:t>Product stewardship</a:t>
            </a:r>
          </a:p>
          <a:p>
            <a:pPr lvl="3"/>
            <a:r>
              <a:rPr lang="en-US" sz="2400" dirty="0" smtClean="0"/>
              <a:t>Extended producer responsibility	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/>
          </a:bodyPr>
          <a:lstStyle/>
          <a:p>
            <a:r>
              <a:rPr lang="en-US" dirty="0" smtClean="0"/>
              <a:t>Be Flexible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/>
          </a:bodyPr>
          <a:lstStyle/>
          <a:p>
            <a:r>
              <a:rPr lang="en-US" dirty="0" smtClean="0"/>
              <a:t>Blind Search – Green Schools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60" y="1690380"/>
            <a:ext cx="8702456" cy="388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/>
          </a:bodyPr>
          <a:lstStyle/>
          <a:p>
            <a:r>
              <a:rPr lang="en-US" dirty="0" smtClean="0"/>
              <a:t>Blind Search – Green Schools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67" y="1631691"/>
            <a:ext cx="8617019" cy="428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 fontScale="90000"/>
          </a:bodyPr>
          <a:lstStyle/>
          <a:p>
            <a:r>
              <a:rPr lang="en-US" dirty="0" smtClean="0"/>
              <a:t>Bing vs. Google – Environmental Education</a:t>
            </a:r>
            <a:endParaRPr lang="en-US" dirty="0"/>
          </a:p>
        </p:txBody>
      </p:sp>
      <p:pic>
        <p:nvPicPr>
          <p:cNvPr id="5" name="Content Placeholder 4" descr="bingvgoog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3426" y="2115581"/>
            <a:ext cx="8693450" cy="338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641120" y="2392092"/>
            <a:ext cx="3456000" cy="9166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chemeClr val="tx2">
                    <a:lumMod val="10000"/>
                  </a:schemeClr>
                </a:solidFill>
              </a:rPr>
              <a:t>It isn’t always on the Internet!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5584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055840" y="0"/>
            <a:ext cx="4088160" cy="6858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055840" y="2115583"/>
            <a:ext cx="4088160" cy="1649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500" b="1" dirty="0">
                <a:solidFill>
                  <a:srgbClr val="FFFFFF"/>
                </a:solidFill>
              </a:rPr>
              <a:t>If my inbox weren’t electronic, it would look like this…only much, much messier.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Publishing tools that allow you to write and distribute anything you want</a:t>
            </a:r>
          </a:p>
          <a:p>
            <a:r>
              <a:rPr lang="en-US" dirty="0" smtClean="0"/>
              <a:t>Blogs also allow you to interact with your readers via comments</a:t>
            </a:r>
          </a:p>
          <a:p>
            <a:r>
              <a:rPr lang="en-US" dirty="0" smtClean="0"/>
              <a:t>A blog can be a </a:t>
            </a:r>
          </a:p>
          <a:p>
            <a:pPr lvl="1"/>
            <a:r>
              <a:rPr lang="en-US" dirty="0" smtClean="0"/>
              <a:t>News feed</a:t>
            </a:r>
          </a:p>
          <a:p>
            <a:pPr lvl="1"/>
            <a:r>
              <a:rPr lang="en-US" dirty="0" smtClean="0"/>
              <a:t>Marketing tool</a:t>
            </a:r>
          </a:p>
          <a:p>
            <a:pPr lvl="1"/>
            <a:r>
              <a:rPr lang="en-US" dirty="0" smtClean="0"/>
              <a:t>Online journal</a:t>
            </a:r>
          </a:p>
          <a:p>
            <a:pPr lvl="2"/>
            <a:r>
              <a:rPr lang="en-US" dirty="0" smtClean="0"/>
              <a:t>The Julie/Julia Project</a:t>
            </a:r>
          </a:p>
          <a:p>
            <a:pPr lvl="1"/>
            <a:r>
              <a:rPr lang="en-US" dirty="0" smtClean="0"/>
              <a:t>Political rant</a:t>
            </a:r>
          </a:p>
          <a:p>
            <a:pPr lvl="1"/>
            <a:r>
              <a:rPr lang="en-US" dirty="0" smtClean="0"/>
              <a:t>Whatever </a:t>
            </a:r>
            <a:r>
              <a:rPr lang="en-US" i="1" dirty="0" smtClean="0"/>
              <a:t>you</a:t>
            </a:r>
            <a:r>
              <a:rPr lang="en-US" dirty="0" smtClean="0"/>
              <a:t> want it to be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blogs?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RSS is your friend</a:t>
            </a:r>
            <a:endParaRPr lang="en-US" dirty="0"/>
          </a:p>
        </p:txBody>
      </p:sp>
      <p:pic>
        <p:nvPicPr>
          <p:cNvPr id="6" name="Content Placeholder 5" descr="iStock_000005613703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7200" y="1736102"/>
            <a:ext cx="5529600" cy="4147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Google Reader</a:t>
            </a:r>
            <a:endParaRPr lang="en-US" dirty="0"/>
          </a:p>
        </p:txBody>
      </p:sp>
      <p:pic>
        <p:nvPicPr>
          <p:cNvPr id="6" name="Content Placeholder 5" descr="iStock_000005613703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1036" y="1736102"/>
            <a:ext cx="3821929" cy="414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Google Reader – Add a Subscription</a:t>
            </a:r>
            <a:endParaRPr lang="en-US" dirty="0"/>
          </a:p>
        </p:txBody>
      </p:sp>
      <p:pic>
        <p:nvPicPr>
          <p:cNvPr id="6" name="Content Placeholder 5" descr="iStock_000005613703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0574" y="2115581"/>
            <a:ext cx="8359298" cy="338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Google Reader – Feed Page</a:t>
            </a:r>
            <a:endParaRPr lang="en-US" dirty="0"/>
          </a:p>
        </p:txBody>
      </p:sp>
      <p:pic>
        <p:nvPicPr>
          <p:cNvPr id="6" name="Content Placeholder 5" descr="iStock_000005613703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363" y="1977327"/>
            <a:ext cx="8511928" cy="366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NB Twit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360" y="318274"/>
            <a:ext cx="5993280" cy="608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iStock_000005308040Medi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911" y="1424309"/>
            <a:ext cx="2607208" cy="501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1295400" y="0"/>
            <a:ext cx="4354560" cy="1659054"/>
          </a:xfrm>
          <a:prstGeom prst="cloudCallout">
            <a:avLst>
              <a:gd name="adj1" fmla="val -28399"/>
              <a:gd name="adj2" fmla="val 57020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What’s that web site I wanted to show you?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2667000"/>
            <a:ext cx="497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Bookmark Fail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Read It La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00" y="222837"/>
            <a:ext cx="7672320" cy="647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Delicio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609600"/>
            <a:ext cx="8661879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iStock_000005307992Medi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484" y="1216927"/>
            <a:ext cx="3250435" cy="490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Callout 3"/>
          <p:cNvSpPr/>
          <p:nvPr/>
        </p:nvSpPr>
        <p:spPr>
          <a:xfrm>
            <a:off x="4710240" y="594782"/>
            <a:ext cx="4008960" cy="1520800"/>
          </a:xfrm>
          <a:prstGeom prst="wedgeEllipseCallout">
            <a:avLst>
              <a:gd name="adj1" fmla="val -54828"/>
              <a:gd name="adj2" fmla="val 129001"/>
            </a:avLst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eorgia" pitchFamily="16" charset="0"/>
              </a:rPr>
              <a:t>YES!!!  I found it! And it didn’t take three hours! </a:t>
            </a:r>
            <a:endParaRPr lang="en-US" b="1" dirty="0">
              <a:solidFill>
                <a:schemeClr val="bg1"/>
              </a:solidFill>
              <a:latin typeface="Georgia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tools are useful for delivering/sharing information and building community</a:t>
            </a:r>
          </a:p>
          <a:p>
            <a:r>
              <a:rPr lang="en-US" dirty="0" smtClean="0"/>
              <a:t>Use social networking tools to bring together the people you know and the resources you have</a:t>
            </a:r>
          </a:p>
          <a:p>
            <a:r>
              <a:rPr lang="en-US" dirty="0" smtClean="0"/>
              <a:t>By using social marketing principles, your organization can build credibility and to become a trusted information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Takeaways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what you know and what you care about</a:t>
            </a:r>
          </a:p>
          <a:p>
            <a:pPr lvl="1"/>
            <a:r>
              <a:rPr lang="en-US" dirty="0" smtClean="0"/>
              <a:t>Highlight useful resources</a:t>
            </a:r>
          </a:p>
          <a:p>
            <a:pPr lvl="1"/>
            <a:r>
              <a:rPr lang="en-US" dirty="0" smtClean="0"/>
              <a:t>Summarize a current project</a:t>
            </a:r>
          </a:p>
          <a:p>
            <a:pPr lvl="1"/>
            <a:r>
              <a:rPr lang="en-US" dirty="0" smtClean="0"/>
              <a:t>Share your take on a current issue or problem</a:t>
            </a:r>
          </a:p>
          <a:p>
            <a:r>
              <a:rPr lang="en-US" dirty="0" smtClean="0"/>
              <a:t>KISS (Keep it short and straightforward)</a:t>
            </a:r>
          </a:p>
          <a:p>
            <a:pPr lvl="1"/>
            <a:r>
              <a:rPr lang="en-US" dirty="0" smtClean="0"/>
              <a:t>Informal tone is OK (even preferable)</a:t>
            </a:r>
          </a:p>
          <a:p>
            <a:pPr lvl="1"/>
            <a:r>
              <a:rPr lang="en-US" dirty="0" smtClean="0"/>
              <a:t>Short, punchy paragraphs are easy to scan</a:t>
            </a:r>
          </a:p>
          <a:p>
            <a:pPr lvl="1"/>
            <a:r>
              <a:rPr lang="en-US" dirty="0" smtClean="0"/>
              <a:t>Tell a story to pull your reader into the post</a:t>
            </a:r>
          </a:p>
          <a:p>
            <a:pPr lvl="1"/>
            <a:r>
              <a:rPr lang="en-US" dirty="0" smtClean="0"/>
              <a:t>End with an open-ended question to invite comment and discussion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don’t know what to write about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Frequent posts = more traffic to your site</a:t>
            </a:r>
          </a:p>
          <a:p>
            <a:r>
              <a:rPr lang="en-US" dirty="0" smtClean="0"/>
              <a:t>Assign someone to write posts and solicit content from guest bloggers</a:t>
            </a:r>
          </a:p>
          <a:p>
            <a:pPr lvl="1"/>
            <a:r>
              <a:rPr lang="en-US" dirty="0" smtClean="0"/>
              <a:t>Locating and writing good content takes time</a:t>
            </a:r>
          </a:p>
          <a:p>
            <a:pPr lvl="1"/>
            <a:r>
              <a:rPr lang="en-US" dirty="0" smtClean="0"/>
              <a:t>An editorial calendar gives direction</a:t>
            </a:r>
          </a:p>
          <a:p>
            <a:pPr lvl="2"/>
            <a:r>
              <a:rPr lang="en-US" dirty="0" smtClean="0"/>
              <a:t>Assign topics if your writers have trouble thinking of ideas</a:t>
            </a:r>
          </a:p>
          <a:p>
            <a:r>
              <a:rPr lang="en-US" dirty="0" smtClean="0"/>
              <a:t>Have fun with it</a:t>
            </a:r>
          </a:p>
          <a:p>
            <a:pPr lvl="1"/>
            <a:r>
              <a:rPr lang="en-US" dirty="0" smtClean="0"/>
              <a:t>Not all posts have to deal with serious topics</a:t>
            </a:r>
          </a:p>
          <a:p>
            <a:pPr lvl="2"/>
            <a:r>
              <a:rPr lang="en-US" dirty="0" smtClean="0"/>
              <a:t>Environmental humor</a:t>
            </a:r>
          </a:p>
          <a:p>
            <a:pPr lvl="2"/>
            <a:r>
              <a:rPr lang="en-US" dirty="0" smtClean="0"/>
              <a:t>Inspiration from popular culture</a:t>
            </a:r>
          </a:p>
          <a:p>
            <a:pPr lvl="3"/>
            <a:r>
              <a:rPr lang="en-US" dirty="0" smtClean="0"/>
              <a:t>Environmentalism in The Simpsons</a:t>
            </a:r>
          </a:p>
          <a:p>
            <a:pPr lvl="2"/>
            <a:r>
              <a:rPr lang="en-US" dirty="0" smtClean="0"/>
              <a:t>Off-beat stories or topics	</a:t>
            </a:r>
          </a:p>
          <a:p>
            <a:pPr lvl="3"/>
            <a:r>
              <a:rPr lang="en-US" dirty="0" smtClean="0"/>
              <a:t>Green fashion</a:t>
            </a:r>
          </a:p>
          <a:p>
            <a:pPr lvl="3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content is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5280" cy="790963"/>
          </a:xfrm>
        </p:spPr>
        <p:txBody>
          <a:bodyPr tIns="25142">
            <a:noAutofit/>
          </a:bodyPr>
          <a:lstStyle/>
          <a:p>
            <a:pPr algn="ctr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Drowning in information?</a:t>
            </a:r>
            <a:endParaRPr sz="3600" dirty="0"/>
          </a:p>
        </p:txBody>
      </p:sp>
      <p:pic>
        <p:nvPicPr>
          <p:cNvPr id="5" name="Picture 4" descr="iStock_000006185045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295400"/>
            <a:ext cx="3386363" cy="504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Surrender isn’t the only option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0999"/>
          </a:xfrm>
        </p:spPr>
        <p:txBody>
          <a:bodyPr lIns="82945" tIns="41473" rIns="82945" bIns="41473">
            <a:normAutofit/>
          </a:bodyPr>
          <a:lstStyle/>
          <a:p>
            <a:pPr lvl="1"/>
            <a:r>
              <a:rPr lang="en-US" sz="2900" dirty="0" smtClean="0"/>
              <a:t>Search</a:t>
            </a:r>
          </a:p>
          <a:p>
            <a:pPr lvl="2"/>
            <a:r>
              <a:rPr lang="en-US" sz="2500" dirty="0" smtClean="0"/>
              <a:t>When: You’re doing research or trying to answer a question</a:t>
            </a:r>
          </a:p>
          <a:p>
            <a:pPr lvl="2"/>
            <a:r>
              <a:rPr lang="en-US" sz="2500" dirty="0" smtClean="0"/>
              <a:t>Where: Google, Bing, Yahoo, your favorite search engine, the colleague down the hall</a:t>
            </a:r>
            <a:endParaRPr lang="en-US" sz="2700" dirty="0" smtClean="0"/>
          </a:p>
          <a:p>
            <a:pPr lvl="1"/>
            <a:r>
              <a:rPr lang="en-US" sz="2900" dirty="0" smtClean="0"/>
              <a:t> Scan</a:t>
            </a:r>
          </a:p>
          <a:p>
            <a:pPr lvl="2"/>
            <a:r>
              <a:rPr lang="en-US" sz="2500" dirty="0" smtClean="0"/>
              <a:t>When: You’re trying to keep up with a topic</a:t>
            </a:r>
          </a:p>
          <a:p>
            <a:pPr lvl="2"/>
            <a:r>
              <a:rPr lang="en-US" sz="2500" dirty="0" smtClean="0"/>
              <a:t>Where: Trusted news sources</a:t>
            </a:r>
          </a:p>
          <a:p>
            <a:pPr lvl="3"/>
            <a:r>
              <a:rPr lang="en-US" sz="2300" dirty="0" smtClean="0"/>
              <a:t>Building community with social media enables you to earn credibility and become a trusted news source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Ways We Look for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57600" y="4953000"/>
            <a:ext cx="5271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effectively!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344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When you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7471"/>
          </a:xfrm>
        </p:spPr>
        <p:txBody>
          <a:bodyPr lIns="82945" tIns="41473" rIns="82945" bIns="41473">
            <a:normAutofit fontScale="92500" lnSpcReduction="10000"/>
          </a:bodyPr>
          <a:lstStyle/>
          <a:p>
            <a:pPr lvl="1"/>
            <a:r>
              <a:rPr lang="en-US" sz="2900" dirty="0" smtClean="0"/>
              <a:t>Do a preliminary web search</a:t>
            </a:r>
          </a:p>
          <a:p>
            <a:pPr lvl="1"/>
            <a:r>
              <a:rPr lang="en-US" sz="2900" dirty="0" smtClean="0"/>
              <a:t>If you haven’t found it in 10-15 minutes, ask a librarian or an expert</a:t>
            </a:r>
          </a:p>
          <a:p>
            <a:pPr lvl="2"/>
            <a:r>
              <a:rPr lang="en-US" sz="2600" dirty="0" smtClean="0"/>
              <a:t>GLRPPR Help Desk Librarian </a:t>
            </a:r>
            <a:r>
              <a:rPr lang="en-US" sz="2600" dirty="0" smtClean="0">
                <a:hlinkClick r:id="rId2"/>
              </a:rPr>
              <a:t>http://www.glrppr.org/helpdesk</a:t>
            </a:r>
            <a:endParaRPr lang="en-US" sz="2600" dirty="0" smtClean="0"/>
          </a:p>
          <a:p>
            <a:pPr lvl="2"/>
            <a:r>
              <a:rPr lang="en-US" sz="2600" dirty="0" smtClean="0"/>
              <a:t>Your local technical assistance program</a:t>
            </a:r>
          </a:p>
          <a:p>
            <a:pPr lvl="2"/>
            <a:r>
              <a:rPr lang="en-US" sz="2600" dirty="0" smtClean="0"/>
              <a:t>P2Rx Rapid Response</a:t>
            </a:r>
          </a:p>
          <a:p>
            <a:pPr lvl="2"/>
            <a:r>
              <a:rPr lang="en-US" sz="2600" dirty="0" smtClean="0"/>
              <a:t>Your local public, school, community college, or university librarian</a:t>
            </a:r>
          </a:p>
          <a:p>
            <a:pPr lvl="1"/>
            <a:r>
              <a:rPr lang="en-US" sz="2900" dirty="0" smtClean="0"/>
              <a:t>Use browser add-ons to help you sort through results</a:t>
            </a:r>
          </a:p>
          <a:p>
            <a:pPr lvl="2"/>
            <a:r>
              <a:rPr lang="en-US" sz="2600" dirty="0" smtClean="0"/>
              <a:t>Search Cloudlet</a:t>
            </a:r>
          </a:p>
          <a:p>
            <a:pPr lvl="2"/>
            <a:r>
              <a:rPr lang="en-US" sz="2600" dirty="0" smtClean="0"/>
              <a:t>Deeper Web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Use Your Time Wisely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287</TotalTime>
  <Words>673</Words>
  <Application>Microsoft Office PowerPoint</Application>
  <PresentationFormat>On-screen Show (4:3)</PresentationFormat>
  <Paragraphs>125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Blogging Tips and Tricks</vt:lpstr>
      <vt:lpstr>What are blogs?</vt:lpstr>
      <vt:lpstr>I don’t know what to write about</vt:lpstr>
      <vt:lpstr>Fresh content is important</vt:lpstr>
      <vt:lpstr>Drowning in information?</vt:lpstr>
      <vt:lpstr>Slide 6</vt:lpstr>
      <vt:lpstr>Ways We Look for Information</vt:lpstr>
      <vt:lpstr>Slide 8</vt:lpstr>
      <vt:lpstr>Use Your Time Wisely</vt:lpstr>
      <vt:lpstr>Search Cloudlet Sample Search – Pollution Prevention</vt:lpstr>
      <vt:lpstr>Deeper Web Sample Search – Green Schools</vt:lpstr>
      <vt:lpstr>Don’t Believe Everything You Read</vt:lpstr>
      <vt:lpstr>Use the Appropriate Tool</vt:lpstr>
      <vt:lpstr>Be Flexible</vt:lpstr>
      <vt:lpstr>Blind Search – Green Schools</vt:lpstr>
      <vt:lpstr>Blind Search – Green Schools</vt:lpstr>
      <vt:lpstr>Bing vs. Google – Environmental Education</vt:lpstr>
      <vt:lpstr>Slide 18</vt:lpstr>
      <vt:lpstr>Slide 19</vt:lpstr>
      <vt:lpstr>RSS is your friend</vt:lpstr>
      <vt:lpstr>Google Reader</vt:lpstr>
      <vt:lpstr>Google Reader – Add a Subscription</vt:lpstr>
      <vt:lpstr>Google Reader – Feed Page</vt:lpstr>
      <vt:lpstr>Slide 24</vt:lpstr>
      <vt:lpstr>Slide 25</vt:lpstr>
      <vt:lpstr>Slide 26</vt:lpstr>
      <vt:lpstr>Slide 27</vt:lpstr>
      <vt:lpstr>Slide 28</vt:lpstr>
      <vt:lpstr>Program Takeaways</vt:lpstr>
    </vt:vector>
  </TitlesOfParts>
  <Company>Illinois Sustainable Technology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Overloa</dc:title>
  <dc:creator>Laura B.</dc:creator>
  <cp:lastModifiedBy>Donna Walden</cp:lastModifiedBy>
  <cp:revision>31</cp:revision>
  <dcterms:created xsi:type="dcterms:W3CDTF">2010-07-17T18:24:27Z</dcterms:created>
  <dcterms:modified xsi:type="dcterms:W3CDTF">2010-07-29T20:28:52Z</dcterms:modified>
</cp:coreProperties>
</file>